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6" r:id="rId2"/>
    <p:sldId id="274" r:id="rId3"/>
    <p:sldId id="258" r:id="rId4"/>
    <p:sldId id="273" r:id="rId5"/>
    <p:sldId id="271" r:id="rId6"/>
    <p:sldId id="259" r:id="rId7"/>
    <p:sldId id="261" r:id="rId8"/>
    <p:sldId id="298" r:id="rId9"/>
    <p:sldId id="291" r:id="rId10"/>
    <p:sldId id="263" r:id="rId11"/>
    <p:sldId id="280" r:id="rId12"/>
    <p:sldId id="281" r:id="rId13"/>
    <p:sldId id="279" r:id="rId14"/>
    <p:sldId id="264" r:id="rId15"/>
    <p:sldId id="277" r:id="rId16"/>
    <p:sldId id="287" r:id="rId17"/>
    <p:sldId id="282" r:id="rId18"/>
    <p:sldId id="297" r:id="rId19"/>
    <p:sldId id="295" r:id="rId20"/>
    <p:sldId id="288" r:id="rId21"/>
    <p:sldId id="262" r:id="rId22"/>
    <p:sldId id="290" r:id="rId23"/>
    <p:sldId id="292" r:id="rId24"/>
    <p:sldId id="283" r:id="rId25"/>
    <p:sldId id="278" r:id="rId26"/>
    <p:sldId id="284" r:id="rId27"/>
    <p:sldId id="286" r:id="rId28"/>
    <p:sldId id="299" r:id="rId29"/>
    <p:sldId id="275" r:id="rId30"/>
    <p:sldId id="260" r:id="rId31"/>
    <p:sldId id="257" r:id="rId32"/>
    <p:sldId id="296" r:id="rId33"/>
    <p:sldId id="285" r:id="rId3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58" autoAdjust="0"/>
  </p:normalViewPr>
  <p:slideViewPr>
    <p:cSldViewPr snapToGrid="0">
      <p:cViewPr>
        <p:scale>
          <a:sx n="75" d="100"/>
          <a:sy n="75" d="100"/>
        </p:scale>
        <p:origin x="1032" y="31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B7807-12DF-4370-8D98-0B489C3C633D}" type="datetimeFigureOut">
              <a:t>10/14/2024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5E66D-52D2-4F36-BD2D-8DE636D0979D}" type="slidenum"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808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83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4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Easier</a:t>
            </a:r>
            <a:r>
              <a:rPr lang="cs-CZ" dirty="0"/>
              <a:t> to make</a:t>
            </a:r>
          </a:p>
          <a:p>
            <a:pPr marL="171450" indent="-171450">
              <a:buFontTx/>
              <a:buChar char="-"/>
            </a:pPr>
            <a:r>
              <a:rPr lang="cs-CZ" dirty="0" err="1"/>
              <a:t>could</a:t>
            </a:r>
            <a:r>
              <a:rPr lang="cs-CZ" dirty="0"/>
              <a:t> lead to </a:t>
            </a:r>
            <a:r>
              <a:rPr lang="cs-CZ" dirty="0" err="1"/>
              <a:t>layofs</a:t>
            </a:r>
            <a:r>
              <a:rPr lang="cs-CZ" dirty="0"/>
              <a:t> in </a:t>
            </a:r>
            <a:r>
              <a:rPr lang="cs-CZ" dirty="0" err="1"/>
              <a:t>Europe</a:t>
            </a:r>
            <a:r>
              <a:rPr lang="cs-CZ" dirty="0"/>
              <a:t> </a:t>
            </a:r>
          </a:p>
          <a:p>
            <a:pPr marL="171450" indent="-171450">
              <a:buFontTx/>
              <a:buChar char="-"/>
            </a:pPr>
            <a:r>
              <a:rPr lang="cs-CZ" dirty="0" err="1"/>
              <a:t>modern</a:t>
            </a:r>
            <a:r>
              <a:rPr lang="cs-CZ" dirty="0"/>
              <a:t> </a:t>
            </a:r>
            <a:r>
              <a:rPr lang="cs-CZ" dirty="0" err="1"/>
              <a:t>Europe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basicaly</a:t>
            </a:r>
            <a:r>
              <a:rPr lang="cs-CZ" dirty="0"/>
              <a:t> build by car </a:t>
            </a:r>
            <a:r>
              <a:rPr lang="cs-CZ" dirty="0" err="1"/>
              <a:t>making</a:t>
            </a:r>
            <a:r>
              <a:rPr lang="cs-CZ" dirty="0"/>
              <a:t> </a:t>
            </a:r>
            <a:r>
              <a:rPr lang="cs-CZ" dirty="0" err="1"/>
              <a:t>industry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99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Would you like to own an electric car in the future</a:t>
            </a:r>
            <a:r>
              <a:rPr lang="cs-CZ" sz="1200" dirty="0"/>
              <a:t>? </a:t>
            </a:r>
            <a:r>
              <a:rPr lang="cs-CZ" sz="1200" dirty="0" err="1"/>
              <a:t>Why</a:t>
            </a:r>
            <a:r>
              <a:rPr lang="cs-CZ" sz="1200" dirty="0"/>
              <a:t>?/</a:t>
            </a:r>
            <a:r>
              <a:rPr lang="cs-CZ" sz="1200" dirty="0" err="1"/>
              <a:t>Why</a:t>
            </a:r>
            <a:r>
              <a:rPr lang="cs-CZ" sz="1200" dirty="0"/>
              <a:t> not?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do you think are more environmentally friendly alternatives to electric cars?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should the issue of battery recycling from electric cars be addressed to ensure their sustainability? </a:t>
            </a:r>
            <a:endParaRPr lang="cs-CZ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Do you think the economic favoring of electric cars is fair to other modes of transport that can also be ecological?</a:t>
            </a:r>
            <a:r>
              <a:rPr lang="cs-CZ" sz="120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Should government support for electric vehicles be limited if they are not environmentally sustainable? Why yes/no?</a:t>
            </a:r>
          </a:p>
          <a:p>
            <a:pPr algn="ctr"/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algn="ctr"/>
            <a:endParaRPr lang="en-US" sz="1200" dirty="0"/>
          </a:p>
          <a:p>
            <a:pPr algn="l"/>
            <a:endParaRPr lang="cs-CZ" sz="12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86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saving</a:t>
            </a:r>
            <a:r>
              <a:rPr lang="cs-CZ" dirty="0"/>
              <a:t> planet?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65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cs-CZ" err="1"/>
              <a:t>Burnig</a:t>
            </a:r>
            <a:r>
              <a:rPr lang="cs-CZ"/>
              <a:t> </a:t>
            </a:r>
            <a:r>
              <a:rPr lang="cs-CZ" err="1"/>
              <a:t>coal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worst</a:t>
            </a:r>
            <a:r>
              <a:rPr lang="cs-CZ"/>
              <a:t> source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electricity</a:t>
            </a:r>
            <a:endParaRPr lang="en-US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Renewable</a:t>
            </a:r>
            <a:endParaRPr lang="en-US"/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Water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Wind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Solar</a:t>
            </a:r>
          </a:p>
          <a:p>
            <a:pPr marL="628650" lvl="1" indent="-171450">
              <a:buFont typeface="Courier New"/>
              <a:buChar char="o"/>
            </a:pPr>
            <a:r>
              <a:rPr lang="en-US" err="1">
                <a:ea typeface="Calibri"/>
                <a:cs typeface="Calibri"/>
              </a:rPr>
              <a:t>Biomas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Biogas</a:t>
            </a:r>
          </a:p>
          <a:p>
            <a:pPr marL="628650" lvl="1" indent="-171450">
              <a:buFont typeface="Courier New"/>
              <a:buChar char="o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06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Yes and no</a:t>
            </a: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building solar plants, wind farms and EVs generally requires more minerals than their fossil fuel-based counterparts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silicon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Mainly when building dams</a:t>
            </a:r>
            <a:r>
              <a:rPr lang="cs-CZ" dirty="0">
                <a:ea typeface="Calibri" panose="020F0502020204030204"/>
                <a:cs typeface="Calibri" panose="020F0502020204030204"/>
              </a:rPr>
              <a:t>,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also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mining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for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recources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960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40F5-0557-2330-5AEA-C266BBA8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45F54619-D860-EE93-30EB-849EC1776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CF3EB981-FC13-0DBE-78FC-719672946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Yes and no</a:t>
            </a: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building solar plants, wind farms and EVs generally requires more minerals than their fossil fuel-based counterparts</a:t>
            </a:r>
            <a:endParaRPr lang="cs-CZ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wind plant requires nine times more mineral resources than a gas-fired power plant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silicon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Mainly when building dams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2F9064-6D34-01DC-22EC-94E3BDEAA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552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Minerals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Cobalt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Nickle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Lithium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2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69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800" dirty="0"/>
              <a:t>2023 –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anounced</a:t>
            </a:r>
            <a:r>
              <a:rPr lang="cs-CZ" sz="2800" dirty="0"/>
              <a:t> Discovery </a:t>
            </a:r>
            <a:r>
              <a:rPr lang="cs-CZ" sz="2800" dirty="0" err="1"/>
              <a:t>of</a:t>
            </a:r>
            <a:r>
              <a:rPr lang="cs-CZ" sz="2800" dirty="0"/>
              <a:t> </a:t>
            </a:r>
            <a:r>
              <a:rPr lang="cs-CZ" sz="2800" dirty="0" err="1"/>
              <a:t>Europe</a:t>
            </a:r>
            <a:r>
              <a:rPr lang="cs-CZ" sz="2800" dirty="0"/>
              <a:t> </a:t>
            </a:r>
            <a:r>
              <a:rPr lang="cs-CZ" sz="2800" dirty="0" err="1"/>
              <a:t>largets</a:t>
            </a:r>
            <a:r>
              <a:rPr lang="cs-CZ" sz="2800" dirty="0"/>
              <a:t> REE deposit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its</a:t>
            </a:r>
            <a:r>
              <a:rPr lang="cs-CZ" sz="2800" dirty="0"/>
              <a:t> not </a:t>
            </a:r>
            <a:r>
              <a:rPr lang="cs-CZ" sz="2800" dirty="0" err="1"/>
              <a:t>all</a:t>
            </a:r>
            <a:r>
              <a:rPr lang="cs-CZ" sz="2800" dirty="0"/>
              <a:t> </a:t>
            </a:r>
            <a:r>
              <a:rPr lang="cs-CZ" sz="2800" dirty="0" err="1"/>
              <a:t>lost</a:t>
            </a:r>
            <a:r>
              <a:rPr lang="cs-CZ" sz="2800" dirty="0"/>
              <a:t> </a:t>
            </a:r>
            <a:r>
              <a:rPr lang="cs-CZ" sz="2800" dirty="0" err="1"/>
              <a:t>for</a:t>
            </a:r>
            <a:r>
              <a:rPr lang="cs-CZ" sz="2800" dirty="0"/>
              <a:t> </a:t>
            </a:r>
            <a:r>
              <a:rPr lang="cs-CZ" sz="2800" dirty="0" err="1"/>
              <a:t>our</a:t>
            </a:r>
            <a:r>
              <a:rPr lang="cs-CZ" sz="2800" dirty="0"/>
              <a:t> </a:t>
            </a:r>
            <a:r>
              <a:rPr lang="cs-CZ" sz="2800" dirty="0" err="1"/>
              <a:t>freedom</a:t>
            </a:r>
            <a:r>
              <a:rPr lang="cs-CZ" sz="2800" dirty="0"/>
              <a:t> </a:t>
            </a:r>
            <a:r>
              <a:rPr lang="cs-CZ" sz="2800" dirty="0" err="1"/>
              <a:t>friends</a:t>
            </a:r>
            <a:r>
              <a:rPr lang="cs-CZ" sz="2800" dirty="0"/>
              <a:t>, </a:t>
            </a:r>
            <a:r>
              <a:rPr lang="cs-CZ" sz="2800" dirty="0" err="1"/>
              <a:t>becouse</a:t>
            </a:r>
            <a:r>
              <a:rPr lang="cs-CZ" sz="2800" dirty="0"/>
              <a:t> in 2023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discovered</a:t>
            </a:r>
            <a:r>
              <a:rPr lang="cs-CZ" sz="2800" dirty="0"/>
              <a:t> </a:t>
            </a:r>
            <a:r>
              <a:rPr lang="cs-CZ" sz="2800" dirty="0" err="1"/>
              <a:t>giant</a:t>
            </a:r>
            <a:r>
              <a:rPr lang="cs-CZ" sz="2800" dirty="0"/>
              <a:t> </a:t>
            </a:r>
            <a:r>
              <a:rPr lang="cs-CZ" sz="2800" dirty="0" err="1"/>
              <a:t>vein</a:t>
            </a:r>
            <a:r>
              <a:rPr lang="cs-CZ" sz="2800" dirty="0"/>
              <a:t> </a:t>
            </a:r>
            <a:r>
              <a:rPr lang="cs-CZ" sz="2800" dirty="0" err="1"/>
              <a:t>fo</a:t>
            </a:r>
            <a:r>
              <a:rPr lang="cs-CZ" sz="2800" dirty="0"/>
              <a:t> 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estimated</a:t>
            </a:r>
            <a:r>
              <a:rPr lang="cs-CZ" sz="2800" dirty="0"/>
              <a:t> 1 000 000 </a:t>
            </a:r>
            <a:r>
              <a:rPr lang="cs-CZ" sz="2800" dirty="0" err="1"/>
              <a:t>tons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80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C79D6-0A85-11EF-E6EB-69DFD9B36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E844603-3C94-16CA-D623-4CB9BEA2C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B8042D1-4A22-E218-A3E2-46CAA8E06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its</a:t>
            </a:r>
            <a:r>
              <a:rPr lang="cs-CZ" sz="2800" dirty="0"/>
              <a:t> not </a:t>
            </a:r>
            <a:r>
              <a:rPr lang="cs-CZ" sz="2800" dirty="0" err="1"/>
              <a:t>all</a:t>
            </a:r>
            <a:r>
              <a:rPr lang="cs-CZ" sz="2800" dirty="0"/>
              <a:t> </a:t>
            </a:r>
            <a:r>
              <a:rPr lang="cs-CZ" sz="2800" dirty="0" err="1"/>
              <a:t>lost</a:t>
            </a:r>
            <a:r>
              <a:rPr lang="cs-CZ" sz="2800" dirty="0"/>
              <a:t> </a:t>
            </a:r>
            <a:r>
              <a:rPr lang="cs-CZ" sz="2800" dirty="0" err="1"/>
              <a:t>for</a:t>
            </a:r>
            <a:r>
              <a:rPr lang="cs-CZ" sz="2800" dirty="0"/>
              <a:t> </a:t>
            </a:r>
            <a:r>
              <a:rPr lang="cs-CZ" sz="2800" dirty="0" err="1"/>
              <a:t>our</a:t>
            </a:r>
            <a:r>
              <a:rPr lang="cs-CZ" sz="2800" dirty="0"/>
              <a:t> </a:t>
            </a:r>
            <a:r>
              <a:rPr lang="cs-CZ" sz="2800" dirty="0" err="1"/>
              <a:t>freedom</a:t>
            </a:r>
            <a:r>
              <a:rPr lang="cs-CZ" sz="2800" dirty="0"/>
              <a:t> </a:t>
            </a:r>
            <a:r>
              <a:rPr lang="cs-CZ" sz="2800" dirty="0" err="1"/>
              <a:t>alie</a:t>
            </a:r>
            <a:r>
              <a:rPr lang="cs-CZ" sz="2800" dirty="0"/>
              <a:t>, </a:t>
            </a:r>
            <a:r>
              <a:rPr lang="cs-CZ" sz="2800" dirty="0" err="1"/>
              <a:t>becouse</a:t>
            </a:r>
            <a:r>
              <a:rPr lang="cs-CZ" sz="2800" dirty="0"/>
              <a:t> in 2023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discovered</a:t>
            </a:r>
            <a:r>
              <a:rPr lang="cs-CZ" sz="2800" dirty="0"/>
              <a:t> </a:t>
            </a:r>
            <a:r>
              <a:rPr lang="cs-CZ" sz="2800" dirty="0" err="1"/>
              <a:t>giant</a:t>
            </a:r>
            <a:r>
              <a:rPr lang="cs-CZ" sz="2800" dirty="0"/>
              <a:t> </a:t>
            </a:r>
            <a:r>
              <a:rPr lang="cs-CZ" sz="2800" dirty="0" err="1"/>
              <a:t>vein</a:t>
            </a:r>
            <a:r>
              <a:rPr lang="cs-CZ" sz="2800" dirty="0"/>
              <a:t> </a:t>
            </a:r>
            <a:r>
              <a:rPr lang="cs-CZ" sz="2800" dirty="0" err="1"/>
              <a:t>fo</a:t>
            </a:r>
            <a:r>
              <a:rPr lang="cs-CZ" sz="2800" dirty="0"/>
              <a:t> 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estimated</a:t>
            </a:r>
            <a:r>
              <a:rPr lang="cs-CZ" sz="2800" dirty="0"/>
              <a:t> 1 000 000 </a:t>
            </a:r>
            <a:r>
              <a:rPr lang="cs-CZ" sz="2800" dirty="0" err="1"/>
              <a:t>tons</a:t>
            </a:r>
            <a:endParaRPr lang="en-US" sz="2800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C118F44-647D-8C30-53F3-A0D5A8CE0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0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</a:t>
            </a:r>
            <a:r>
              <a:rPr lang="cs-CZ" dirty="0" err="1"/>
              <a:t>aobou</a:t>
            </a:r>
            <a:r>
              <a:rPr lang="cs-CZ" dirty="0"/>
              <a:t> </a:t>
            </a:r>
            <a:r>
              <a:rPr lang="cs-CZ" dirty="0" err="1"/>
              <a:t>elephant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room</a:t>
            </a:r>
            <a:r>
              <a:rPr lang="cs-CZ" dirty="0"/>
              <a:t> - </a:t>
            </a:r>
            <a:r>
              <a:rPr lang="cs-CZ" dirty="0" err="1"/>
              <a:t>Batteries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1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ázev a 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ární záře na tmavé noční obloze nad horami"/>
          <p:cNvSpPr>
            <a:spLocks noGrp="1"/>
          </p:cNvSpPr>
          <p:nvPr>
            <p:ph type="pic" idx="21"/>
          </p:nvPr>
        </p:nvSpPr>
        <p:spPr>
          <a:xfrm>
            <a:off x="0" y="-381000"/>
            <a:ext cx="12192000" cy="762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 a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6083300"/>
            <a:ext cx="10922000" cy="347028"/>
          </a:xfrm>
          <a:prstGeom prst="rect">
            <a:avLst/>
          </a:prstGeom>
        </p:spPr>
        <p:txBody>
          <a:bodyPr/>
          <a:lstStyle>
            <a:lvl1pPr marL="0" indent="0" algn="ctr" defTabSz="404495">
              <a:spcBef>
                <a:spcPts val="0"/>
              </a:spcBef>
              <a:buClrTx/>
              <a:buSzTx/>
              <a:buNone/>
              <a:defRPr sz="1715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 a datum</a:t>
            </a:r>
          </a:p>
        </p:txBody>
      </p:sp>
      <p:sp>
        <p:nvSpPr>
          <p:cNvPr id="23" name="Název prezentace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6750"/>
          </a:xfrm>
          <a:prstGeom prst="rect">
            <a:avLst/>
          </a:prstGeom>
        </p:spPr>
        <p:txBody>
          <a:bodyPr/>
          <a:lstStyle>
            <a:lvl1pPr defTabSz="1219200">
              <a:lnSpc>
                <a:spcPct val="90000"/>
              </a:lnSpc>
              <a:defRPr sz="5800" spc="-174"/>
            </a:lvl1pPr>
          </a:lstStyle>
          <a:p>
            <a:r>
              <a:t>Název prezentace</a:t>
            </a:r>
          </a:p>
        </p:txBody>
      </p:sp>
      <p:sp>
        <p:nvSpPr>
          <p:cNvPr id="24" name="Text úrovně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73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Podtitul prezentace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4042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14.10.2024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ir.harvard.edu/not-so-green-technology-the-complicated-legacy-of-rare-earth-mining/" TargetMode="External"/><Relationship Id="rId2" Type="http://schemas.openxmlformats.org/officeDocument/2006/relationships/hyperlink" Target="https://doi.org/10.1111/ecaf.1258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pr.org/sections/goatsandsoda/2023/02/01/1152893248/red-cobalt-congo-drc-mining-siddharth-kar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ecaf.12582" TargetMode="External"/><Relationship Id="rId2" Type="http://schemas.openxmlformats.org/officeDocument/2006/relationships/hyperlink" Target="https://cs.wikipedia.org/wiki/Energetika_v_%C4%8Cesk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wikipedia.org/wiki/Obnoviteln%C3%A1_energi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a.europa.eu/data-and-maps/figures/new-electric-vehicles-by-country-2/fig2-257004-term034-v3.eps/FIG2-257004-TERM034-v3.eps.75dpi.png" TargetMode="External"/><Relationship Id="rId3" Type="http://schemas.openxmlformats.org/officeDocument/2006/relationships/hyperlink" Target="https://www.youtube.com/watch?v=7iOOiYmSOt8" TargetMode="External"/><Relationship Id="rId7" Type="http://schemas.openxmlformats.org/officeDocument/2006/relationships/hyperlink" Target="http://www.eea.europa.eu/" TargetMode="External"/><Relationship Id="rId2" Type="http://schemas.openxmlformats.org/officeDocument/2006/relationships/hyperlink" Target="https://commons.wikimedia.org/w/index.php?curid=898969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ology.com/articles/rare-earth-elements/rare-earth-elements-production-history.gif" TargetMode="External"/><Relationship Id="rId11" Type="http://schemas.openxmlformats.org/officeDocument/2006/relationships/hyperlink" Target="https://static.wikia.nocookie.net/minecraft_gamepedia/images/e/ec/Diamond_Shovel_JE3_BE3.png/revision/latest?cb=20200226194003" TargetMode="External"/><Relationship Id="rId5" Type="http://schemas.openxmlformats.org/officeDocument/2006/relationships/hyperlink" Target="https://upload.wikimedia.org/wikipedia/commons/7/7a/Solar_Panel_.jpg" TargetMode="External"/><Relationship Id="rId10" Type="http://schemas.openxmlformats.org/officeDocument/2006/relationships/hyperlink" Target="https://static.wikia.nocookie.net/minecraft_gamepedia/images/e/e7/Diamond_Pickaxe_JE3_BE3.png/revision/latest?cb=20200226193952" TargetMode="External"/><Relationship Id="rId4" Type="http://schemas.openxmlformats.org/officeDocument/2006/relationships/hyperlink" Target="https://upload.wikimedia.org/wikipedia/commons/9/91/2019_Tesla_Model_3_Performance_AWD_Front.jpg" TargetMode="External"/><Relationship Id="rId9" Type="http://schemas.openxmlformats.org/officeDocument/2006/relationships/hyperlink" Target="https://static.wikia.nocookie.net/minecraft_gamepedia/images/d/d8/Plains_Villager_Base.png/revision/latest?cb=20231225162655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media?url=https%3A%2F%2Fpreview.redd.it%2Fmh1lcndqce671.jpg%3Fwidth%3D640%26crop%3Dsmart%26auto%3Dwebp%26s%3Da2314c27671bb6f05d4f1cb3198f18930a0c002e" TargetMode="External"/><Relationship Id="rId3" Type="http://schemas.openxmlformats.org/officeDocument/2006/relationships/hyperlink" Target="https://tenor.com/cs/view/yapdollar-yap-dollar-yapp-dollar-fiveish-memes-gif-11288090867046034060" TargetMode="External"/><Relationship Id="rId7" Type="http://schemas.openxmlformats.org/officeDocument/2006/relationships/hyperlink" Target="http://www.reddit.com/r/funny" TargetMode="External"/><Relationship Id="rId12" Type="http://schemas.openxmlformats.org/officeDocument/2006/relationships/hyperlink" Target="https://d8-a.sdn.cz/d_8/c_imgrestricted_QN_L/4XWNK/ekologie-spolecnost-eu-zdravi-recyklace.jpeg?fl=cro,0,0,4032,3024%7Cres,2560,,1%7Cwebp,75" TargetMode="External"/><Relationship Id="rId2" Type="http://schemas.openxmlformats.org/officeDocument/2006/relationships/hyperlink" Target="https://tenor.com/cs/view/nerd-nerd-emoji-gif-171216387451993117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cteezy.com/video/27244189-eagle-flying-green-screen-video-5" TargetMode="External"/><Relationship Id="rId11" Type="http://schemas.openxmlformats.org/officeDocument/2006/relationships/hyperlink" Target="https://stealthev.com/wp-content/uploads/2019/03/Tesla-battery-module-front-angle-1-1000x1000.png" TargetMode="External"/><Relationship Id="rId5" Type="http://schemas.openxmlformats.org/officeDocument/2006/relationships/hyperlink" Target="http://www.vecteezy.com/" TargetMode="External"/><Relationship Id="rId10" Type="http://schemas.openxmlformats.org/officeDocument/2006/relationships/hyperlink" Target="https://www.rawpixel.com/image/6815381/png-face-aesthetic" TargetMode="External"/><Relationship Id="rId4" Type="http://schemas.openxmlformats.org/officeDocument/2006/relationships/hyperlink" Target="https://tenor.com/cs/view/cotton-eye-joe-gegagedigedagedago-gega-gedi-geda-gif-17492333705643709907" TargetMode="External"/><Relationship Id="rId9" Type="http://schemas.openxmlformats.org/officeDocument/2006/relationships/hyperlink" Target="http://www.rawpixel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raha,_automobil_Škoda_Fabia_v_barvě_zelená_Fantasy_(2).jpg" descr="Praha,_automobil_Škoda_Fabia_v_barvě_zelená_Fantasy_(2)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3125" b="3125"/>
          <a:stretch/>
        </p:blipFill>
        <p:spPr>
          <a:xfrm>
            <a:off x="0" y="-381000"/>
            <a:ext cx="12192000" cy="7574644"/>
          </a:xfrm>
          <a:prstGeom prst="rect">
            <a:avLst/>
          </a:prstGeom>
        </p:spPr>
      </p:pic>
      <p:sp>
        <p:nvSpPr>
          <p:cNvPr id="172" name="Rectangle"/>
          <p:cNvSpPr/>
          <p:nvPr/>
        </p:nvSpPr>
        <p:spPr>
          <a:xfrm>
            <a:off x="0" y="-19050"/>
            <a:ext cx="12192000" cy="6896100"/>
          </a:xfrm>
          <a:prstGeom prst="rect">
            <a:avLst/>
          </a:prstGeom>
          <a:solidFill>
            <a:srgbClr val="000000">
              <a:alpha val="49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ctr" defTabSz="2286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sz="1600" dirty="0"/>
          </a:p>
        </p:txBody>
      </p:sp>
      <p:sp>
        <p:nvSpPr>
          <p:cNvPr id="173" name="Václav Kožený"/>
          <p:cNvSpPr txBox="1">
            <a:spLocks noGrp="1"/>
          </p:cNvSpPr>
          <p:nvPr>
            <p:ph type="body" sz="quarter" idx="22"/>
          </p:nvPr>
        </p:nvSpPr>
        <p:spPr>
          <a:xfrm>
            <a:off x="635000" y="5937250"/>
            <a:ext cx="10922000" cy="493078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dirty="0">
                <a:latin typeface="Aptos"/>
              </a:rPr>
              <a:t>Václav Kožený</a:t>
            </a:r>
            <a:endParaRPr lang="cs-CZ" dirty="0">
              <a:latin typeface="Aptos"/>
            </a:endParaRPr>
          </a:p>
        </p:txBody>
      </p:sp>
      <p:sp>
        <p:nvSpPr>
          <p:cNvPr id="174" name="Why are green cars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7200" dirty="0">
                <a:latin typeface="Aptos"/>
              </a:rPr>
              <a:t>Why are green cars bad</a:t>
            </a:r>
            <a:r>
              <a:rPr lang="cs-CZ" sz="7200" dirty="0">
                <a:latin typeface="Apto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460745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37190C-3013-C2FC-CBD4-361E3262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for raw materials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951C453-FF8A-1A72-1CB0-FB0C8F21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EVs use </a:t>
            </a:r>
            <a:r>
              <a:rPr lang="en-US" dirty="0" err="1"/>
              <a:t>6x</a:t>
            </a:r>
            <a:r>
              <a:rPr lang="en-US" dirty="0"/>
              <a:t> more minerals then ICE</a:t>
            </a:r>
            <a:r>
              <a:rPr lang="cs-CZ" dirty="0"/>
              <a:t>Vs</a:t>
            </a:r>
            <a:r>
              <a:rPr lang="en-US" dirty="0"/>
              <a:t> </a:t>
            </a:r>
            <a:r>
              <a:rPr lang="en-US" sz="1600" dirty="0"/>
              <a:t>[1]</a:t>
            </a:r>
          </a:p>
          <a:p>
            <a:r>
              <a:rPr lang="en-US" dirty="0"/>
              <a:t>Children works in mines</a:t>
            </a:r>
          </a:p>
          <a:p>
            <a:r>
              <a:rPr lang="en-US" dirty="0"/>
              <a:t>Workers aren't paid fairly</a:t>
            </a:r>
            <a:endParaRPr lang="cs-CZ" dirty="0"/>
          </a:p>
          <a:p>
            <a:r>
              <a:rPr lang="en-US" dirty="0"/>
              <a:t>Mining isn't great for environment</a:t>
            </a:r>
          </a:p>
        </p:txBody>
      </p:sp>
    </p:spTree>
    <p:extLst>
      <p:ext uri="{BB962C8B-B14F-4D97-AF65-F5344CB8AC3E}">
        <p14:creationId xmlns:p14="http://schemas.microsoft.com/office/powerpoint/2010/main" val="5751305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fallOver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536BFF79-BE59-3775-E869-BF1A88D6D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415521"/>
            <a:ext cx="11215580" cy="60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29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737E7-F4F7-C3FF-7FBA-89653491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65102337-E395-ADE9-AD5F-49685D239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4399200" y="-26261341"/>
            <a:ext cx="94589599" cy="50829965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49ED6F6-2267-DB5D-124B-F03CBB84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8" y="1509485"/>
            <a:ext cx="1770742" cy="13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8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1CE30D-EB19-D8D5-CD9A-EB93D054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day slavery </a:t>
            </a:r>
            <a:r>
              <a:rPr lang="en-US" sz="1600" dirty="0"/>
              <a:t>[3]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94BD4E-DFED-644C-5FC0-7034CA4B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cobalt is mined Minecraft style</a:t>
            </a:r>
          </a:p>
          <a:p>
            <a:pPr lvl="1"/>
            <a:r>
              <a:rPr lang="en-US" dirty="0"/>
              <a:t>by humans using shovels and pickaxes</a:t>
            </a:r>
          </a:p>
          <a:p>
            <a:pPr lvl="1"/>
            <a:r>
              <a:rPr lang="en-US" dirty="0"/>
              <a:t>in a tiny mining tunnels</a:t>
            </a:r>
          </a:p>
          <a:p>
            <a:pPr lvl="1"/>
            <a:r>
              <a:rPr lang="en-US" dirty="0"/>
              <a:t>with almost no wages</a:t>
            </a:r>
          </a:p>
          <a:p>
            <a:r>
              <a:rPr lang="en-US" dirty="0"/>
              <a:t>Cobalt is toxic to touch</a:t>
            </a:r>
          </a:p>
          <a:p>
            <a:r>
              <a:rPr lang="en-US" dirty="0"/>
              <a:t>Children are trafficked to work in mines</a:t>
            </a:r>
          </a:p>
        </p:txBody>
      </p:sp>
      <p:pic>
        <p:nvPicPr>
          <p:cNvPr id="2056" name="Picture 8" descr="Shovel – Minecraft Wiki">
            <a:extLst>
              <a:ext uri="{FF2B5EF4-FFF2-40B4-BE49-F238E27FC236}">
                <a16:creationId xmlns:a16="http://schemas.microsoft.com/office/drawing/2014/main" id="{6C2E59DB-0AFE-CC4A-D16B-5DE12478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75550" y="3237819"/>
            <a:ext cx="2823029" cy="28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llager – Minecraft Wiki">
            <a:extLst>
              <a:ext uri="{FF2B5EF4-FFF2-40B4-BE49-F238E27FC236}">
                <a16:creationId xmlns:a16="http://schemas.microsoft.com/office/drawing/2014/main" id="{BE32FD5C-E28F-A994-9272-AD1770DF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3" y="3481161"/>
            <a:ext cx="1496794" cy="301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65C212-B137-A1EE-8AA1-3516FCA4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997" y="522413"/>
            <a:ext cx="2580469" cy="25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50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49FF9C-B2A8-5E79-7F94-90C8B87B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ptos"/>
              </a:rPr>
              <a:t>Environmental impact</a:t>
            </a:r>
            <a:endParaRPr lang="en-US" sz="36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D74007-550F-5938-0E14-199FEFECC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Pollutes water, air and land around mines</a:t>
            </a:r>
          </a:p>
          <a:p>
            <a:r>
              <a:rPr lang="en-US" dirty="0"/>
              <a:t>13 Kg of REE produces </a:t>
            </a:r>
            <a:r>
              <a:rPr lang="en-US" sz="1600" dirty="0"/>
              <a:t>[2]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~10,000 </a:t>
            </a:r>
            <a:r>
              <a:rPr lang="en-US" sz="2800" dirty="0" err="1"/>
              <a:t>m</a:t>
            </a:r>
            <a:r>
              <a:rPr lang="en-US" sz="2800" baseline="30000" dirty="0" err="1"/>
              <a:t>3</a:t>
            </a:r>
            <a:r>
              <a:rPr lang="en-US" sz="2800" baseline="30000" dirty="0"/>
              <a:t> </a:t>
            </a:r>
            <a:r>
              <a:rPr lang="en-US" sz="2800" dirty="0"/>
              <a:t>of waste gas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~75 </a:t>
            </a:r>
            <a:r>
              <a:rPr lang="en-US" sz="2800" dirty="0" err="1"/>
              <a:t>m</a:t>
            </a:r>
            <a:r>
              <a:rPr lang="en-US" sz="2800" baseline="30000" dirty="0" err="1"/>
              <a:t>3</a:t>
            </a:r>
            <a:r>
              <a:rPr lang="en-US" sz="2800" dirty="0"/>
              <a:t> of wastewater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1 ton of 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radioactive residue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Grafický objekt 4" descr="Práce se souvislou výplní">
            <a:extLst>
              <a:ext uri="{FF2B5EF4-FFF2-40B4-BE49-F238E27FC236}">
                <a16:creationId xmlns:a16="http://schemas.microsoft.com/office/drawing/2014/main" id="{054AE5FC-5678-918E-D38A-A4C09EF25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9114" y="2808514"/>
            <a:ext cx="2166257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0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re Earth Element Production">
            <a:extLst>
              <a:ext uri="{FF2B5EF4-FFF2-40B4-BE49-F238E27FC236}">
                <a16:creationId xmlns:a16="http://schemas.microsoft.com/office/drawing/2014/main" id="{39B4F4A5-EEDB-333A-36BB-DC07F09C4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2" y="852981"/>
            <a:ext cx="10683176" cy="49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58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3F2DE-7EDE-982B-5039-C9DFEC40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re Earth Element Production">
            <a:extLst>
              <a:ext uri="{FF2B5EF4-FFF2-40B4-BE49-F238E27FC236}">
                <a16:creationId xmlns:a16="http://schemas.microsoft.com/office/drawing/2014/main" id="{30E4ADE2-2305-97FA-9C54-8D128B845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2" y="852981"/>
            <a:ext cx="10683176" cy="49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F18D9315-3B17-7324-8781-8E0C31BE5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1029" y="-2588078"/>
            <a:ext cx="18409067" cy="103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37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E03AF541-591B-D29D-61CF-7F0B5C399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5" y="-884903"/>
            <a:ext cx="8318090" cy="11090787"/>
          </a:xfrm>
          <a:prstGeom prst="rect">
            <a:avLst/>
          </a:prstGeom>
        </p:spPr>
      </p:pic>
      <p:pic>
        <p:nvPicPr>
          <p:cNvPr id="6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36B83937-AD5D-129C-0D50-7F0018446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1505">
            <a:off x="-10020996" y="-2642322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 descr="Prst pro firmy na tvář">
            <a:extLst>
              <a:ext uri="{FF2B5EF4-FFF2-40B4-BE49-F238E27FC236}">
                <a16:creationId xmlns:a16="http://schemas.microsoft.com/office/drawing/2014/main" id="{F9A7A316-4E0F-1417-55AC-C20ED20FB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11505">
            <a:off x="18653580" y="2201197"/>
            <a:ext cx="155723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83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D662A-B04E-84F9-D69F-FD28FD5F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E482D4C3-9A21-39A1-E969-8BD4533C1BA5}"/>
              </a:ext>
            </a:extLst>
          </p:cNvPr>
          <p:cNvSpPr txBox="1"/>
          <p:nvPr/>
        </p:nvSpPr>
        <p:spPr>
          <a:xfrm>
            <a:off x="609600" y="793779"/>
            <a:ext cx="4819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TODO: Anketa co s bateriemi? </a:t>
            </a:r>
          </a:p>
          <a:p>
            <a:pPr marL="285750" indent="-285750">
              <a:buFontTx/>
              <a:buChar char="-"/>
            </a:pPr>
            <a:r>
              <a:rPr lang="cs-CZ" dirty="0"/>
              <a:t>hodit do moře</a:t>
            </a:r>
          </a:p>
          <a:p>
            <a:pPr marL="285750" indent="-285750">
              <a:buFontTx/>
              <a:buChar char="-"/>
            </a:pPr>
            <a:r>
              <a:rPr lang="cs-CZ" dirty="0"/>
              <a:t>nechat na skládce</a:t>
            </a:r>
          </a:p>
          <a:p>
            <a:pPr marL="285750" indent="-285750">
              <a:buFontTx/>
              <a:buChar char="-"/>
            </a:pPr>
            <a:r>
              <a:rPr lang="cs-CZ" dirty="0"/>
              <a:t>recyklovat</a:t>
            </a:r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B4A5B-5CE2-283A-FE84-B9ECEA730C81}"/>
              </a:ext>
            </a:extLst>
          </p:cNvPr>
          <p:cNvSpPr txBox="1"/>
          <p:nvPr/>
        </p:nvSpPr>
        <p:spPr>
          <a:xfrm>
            <a:off x="3514074" y="2159822"/>
            <a:ext cx="228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Degrades over time</a:t>
            </a:r>
          </a:p>
        </p:txBody>
      </p:sp>
      <p:pic>
        <p:nvPicPr>
          <p:cNvPr id="1028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4E9A0987-86DE-03B6-A48C-A6C31453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33" y="543329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 descr="Prst pro firmy na tvář">
            <a:extLst>
              <a:ext uri="{FF2B5EF4-FFF2-40B4-BE49-F238E27FC236}">
                <a16:creationId xmlns:a16="http://schemas.microsoft.com/office/drawing/2014/main" id="{1ACDDA29-FD7B-4C65-6388-C48AD474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52" y="342900"/>
            <a:ext cx="1557233" cy="617220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C7663D4D-5B0D-9672-FA70-4E2C60D4350E}"/>
              </a:ext>
            </a:extLst>
          </p:cNvPr>
          <p:cNvSpPr txBox="1"/>
          <p:nvPr/>
        </p:nvSpPr>
        <p:spPr>
          <a:xfrm>
            <a:off x="522754" y="4266120"/>
            <a:ext cx="72423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800" dirty="0" err="1"/>
              <a:t>What</a:t>
            </a:r>
            <a:r>
              <a:rPr lang="cs-CZ" sz="2800" dirty="0"/>
              <a:t> </a:t>
            </a:r>
            <a:r>
              <a:rPr lang="cs-CZ" sz="2800" dirty="0" err="1"/>
              <a:t>sould</a:t>
            </a:r>
            <a:r>
              <a:rPr lang="cs-CZ" sz="2800" dirty="0"/>
              <a:t> John do </a:t>
            </a:r>
            <a:r>
              <a:rPr lang="cs-CZ" sz="2800" dirty="0" err="1"/>
              <a:t>with</a:t>
            </a:r>
            <a:r>
              <a:rPr lang="cs-CZ" sz="2800" dirty="0"/>
              <a:t> </a:t>
            </a:r>
            <a:r>
              <a:rPr lang="cs-CZ" sz="2800" dirty="0" err="1"/>
              <a:t>old</a:t>
            </a:r>
            <a:r>
              <a:rPr lang="cs-CZ" sz="2800" dirty="0"/>
              <a:t> </a:t>
            </a:r>
            <a:r>
              <a:rPr lang="cs-CZ" sz="2800" dirty="0" err="1"/>
              <a:t>battery</a:t>
            </a:r>
            <a:endParaRPr lang="en-US" sz="2800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5E2228D6-0F9A-2AE2-582F-8C3901302769}"/>
              </a:ext>
            </a:extLst>
          </p:cNvPr>
          <p:cNvSpPr/>
          <p:nvPr/>
        </p:nvSpPr>
        <p:spPr>
          <a:xfrm>
            <a:off x="5500915" y="5129984"/>
            <a:ext cx="2005180" cy="79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Leave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r>
              <a:rPr lang="cs-CZ" sz="2400" dirty="0"/>
              <a:t> </a:t>
            </a:r>
            <a:r>
              <a:rPr lang="cs-CZ" sz="2400" dirty="0" err="1"/>
              <a:t>at</a:t>
            </a:r>
            <a:r>
              <a:rPr lang="cs-CZ" sz="2400" dirty="0"/>
              <a:t> </a:t>
            </a:r>
            <a:r>
              <a:rPr lang="cs-CZ" sz="2400" dirty="0" err="1"/>
              <a:t>landfield</a:t>
            </a:r>
            <a:endParaRPr lang="en-US" sz="240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D6750E3-F5DD-D00A-C39F-509861462883}"/>
              </a:ext>
            </a:extLst>
          </p:cNvPr>
          <p:cNvSpPr/>
          <p:nvPr/>
        </p:nvSpPr>
        <p:spPr>
          <a:xfrm>
            <a:off x="2960915" y="5129984"/>
            <a:ext cx="2005180" cy="7918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Recycle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endParaRPr lang="en-US" sz="2400" dirty="0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7FC10439-6C00-7178-391A-45A1763C46E1}"/>
              </a:ext>
            </a:extLst>
          </p:cNvPr>
          <p:cNvSpPr/>
          <p:nvPr/>
        </p:nvSpPr>
        <p:spPr>
          <a:xfrm>
            <a:off x="520306" y="5129984"/>
            <a:ext cx="2005180" cy="791845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Throw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r>
              <a:rPr lang="cs-CZ" sz="2400" dirty="0"/>
              <a:t> </a:t>
            </a:r>
            <a:r>
              <a:rPr lang="cs-CZ" sz="2400" dirty="0" err="1"/>
              <a:t>into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903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3D1EA-B3B6-2B6E-E1B8-CDB21F14D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85D836DB-2676-D95C-AF5D-0D25FA739FF1}"/>
              </a:ext>
            </a:extLst>
          </p:cNvPr>
          <p:cNvSpPr txBox="1"/>
          <p:nvPr/>
        </p:nvSpPr>
        <p:spPr>
          <a:xfrm>
            <a:off x="609600" y="793779"/>
            <a:ext cx="4819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TODO: Anketa co s bateriemi? </a:t>
            </a:r>
          </a:p>
          <a:p>
            <a:pPr marL="285750" indent="-285750">
              <a:buFontTx/>
              <a:buChar char="-"/>
            </a:pPr>
            <a:r>
              <a:rPr lang="cs-CZ" dirty="0"/>
              <a:t>hodit do moře</a:t>
            </a:r>
          </a:p>
          <a:p>
            <a:pPr marL="285750" indent="-285750">
              <a:buFontTx/>
              <a:buChar char="-"/>
            </a:pPr>
            <a:r>
              <a:rPr lang="cs-CZ" dirty="0"/>
              <a:t>nechat na skládce</a:t>
            </a:r>
          </a:p>
          <a:p>
            <a:pPr marL="285750" indent="-285750">
              <a:buFontTx/>
              <a:buChar char="-"/>
            </a:pPr>
            <a:r>
              <a:rPr lang="cs-CZ" dirty="0"/>
              <a:t>recyklovat</a:t>
            </a:r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510D969-D5BA-D0AA-CAB8-C976892768E0}"/>
              </a:ext>
            </a:extLst>
          </p:cNvPr>
          <p:cNvSpPr txBox="1"/>
          <p:nvPr/>
        </p:nvSpPr>
        <p:spPr>
          <a:xfrm>
            <a:off x="3514074" y="2159822"/>
            <a:ext cx="228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Degrades over time</a:t>
            </a:r>
          </a:p>
        </p:txBody>
      </p:sp>
      <p:pic>
        <p:nvPicPr>
          <p:cNvPr id="1028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88A59E6A-A824-1ED9-6C14-5BD1A666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33" y="543329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 descr="Prst pro firmy na tvář">
            <a:extLst>
              <a:ext uri="{FF2B5EF4-FFF2-40B4-BE49-F238E27FC236}">
                <a16:creationId xmlns:a16="http://schemas.microsoft.com/office/drawing/2014/main" id="{EA7F0ABF-ED35-3677-C4F5-C0161BA6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52" y="342900"/>
            <a:ext cx="1557233" cy="617220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3674F06E-1587-E084-36AA-55C060DBB4B0}"/>
              </a:ext>
            </a:extLst>
          </p:cNvPr>
          <p:cNvSpPr txBox="1"/>
          <p:nvPr/>
        </p:nvSpPr>
        <p:spPr>
          <a:xfrm>
            <a:off x="522754" y="4266120"/>
            <a:ext cx="72423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800" dirty="0" err="1"/>
              <a:t>What</a:t>
            </a:r>
            <a:r>
              <a:rPr lang="cs-CZ" sz="2800" dirty="0"/>
              <a:t> </a:t>
            </a:r>
            <a:r>
              <a:rPr lang="cs-CZ" sz="2800" dirty="0" err="1"/>
              <a:t>sould</a:t>
            </a:r>
            <a:r>
              <a:rPr lang="cs-CZ" sz="2800" dirty="0"/>
              <a:t> John do </a:t>
            </a:r>
            <a:r>
              <a:rPr lang="cs-CZ" sz="2800" dirty="0" err="1"/>
              <a:t>with</a:t>
            </a:r>
            <a:r>
              <a:rPr lang="cs-CZ" sz="2800" dirty="0"/>
              <a:t> </a:t>
            </a:r>
            <a:r>
              <a:rPr lang="cs-CZ" sz="2800" dirty="0" err="1"/>
              <a:t>old</a:t>
            </a:r>
            <a:r>
              <a:rPr lang="cs-CZ" sz="2800" dirty="0"/>
              <a:t> </a:t>
            </a:r>
            <a:r>
              <a:rPr lang="cs-CZ" sz="2800" dirty="0" err="1"/>
              <a:t>battery</a:t>
            </a:r>
            <a:endParaRPr lang="en-US" sz="2800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6CB6CAB4-F1AC-3EF2-AED2-A45A13189462}"/>
              </a:ext>
            </a:extLst>
          </p:cNvPr>
          <p:cNvSpPr/>
          <p:nvPr/>
        </p:nvSpPr>
        <p:spPr>
          <a:xfrm>
            <a:off x="5500915" y="5129984"/>
            <a:ext cx="2005180" cy="79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Leave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r>
              <a:rPr lang="cs-CZ" sz="2400" dirty="0"/>
              <a:t> </a:t>
            </a:r>
            <a:r>
              <a:rPr lang="cs-CZ" sz="2400" dirty="0" err="1"/>
              <a:t>at</a:t>
            </a:r>
            <a:r>
              <a:rPr lang="cs-CZ" sz="2400" dirty="0"/>
              <a:t> </a:t>
            </a:r>
            <a:r>
              <a:rPr lang="cs-CZ" sz="2400" dirty="0" err="1"/>
              <a:t>landfield</a:t>
            </a:r>
            <a:endParaRPr lang="en-US" sz="240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8BF0018B-BCB5-4218-ED74-3C41AA0546D5}"/>
              </a:ext>
            </a:extLst>
          </p:cNvPr>
          <p:cNvSpPr/>
          <p:nvPr/>
        </p:nvSpPr>
        <p:spPr>
          <a:xfrm>
            <a:off x="2960915" y="5129984"/>
            <a:ext cx="2005180" cy="7918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Recycle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endParaRPr lang="en-US" sz="2400" dirty="0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D375A6-E704-CD88-2E45-D71E38E285B1}"/>
              </a:ext>
            </a:extLst>
          </p:cNvPr>
          <p:cNvSpPr/>
          <p:nvPr/>
        </p:nvSpPr>
        <p:spPr>
          <a:xfrm>
            <a:off x="520306" y="5129984"/>
            <a:ext cx="2005180" cy="791845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400" dirty="0" err="1"/>
              <a:t>Throw</a:t>
            </a:r>
            <a:r>
              <a:rPr lang="cs-CZ" sz="2400" dirty="0"/>
              <a:t> </a:t>
            </a:r>
            <a:r>
              <a:rPr lang="cs-CZ" sz="2400" dirty="0" err="1"/>
              <a:t>it</a:t>
            </a:r>
            <a:r>
              <a:rPr lang="cs-CZ" sz="2400" dirty="0"/>
              <a:t> </a:t>
            </a:r>
            <a:r>
              <a:rPr lang="cs-CZ" sz="2400" dirty="0" err="1"/>
              <a:t>into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047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raha,_automobil_Škoda_Fabia_v_barvě_zelená_Fantasy_(2).jpg" descr="Praha,_automobil_Škoda_Fabia_v_barvě_zelená_Fantasy_(2)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3125" b="3125"/>
          <a:stretch/>
        </p:blipFill>
        <p:spPr>
          <a:xfrm>
            <a:off x="0" y="-381000"/>
            <a:ext cx="12192000" cy="7574644"/>
          </a:xfrm>
          <a:prstGeom prst="rect">
            <a:avLst/>
          </a:prstGeom>
        </p:spPr>
      </p:pic>
      <p:sp>
        <p:nvSpPr>
          <p:cNvPr id="172" name="Rectangle"/>
          <p:cNvSpPr/>
          <p:nvPr/>
        </p:nvSpPr>
        <p:spPr>
          <a:xfrm>
            <a:off x="0" y="-19050"/>
            <a:ext cx="12192000" cy="6896100"/>
          </a:xfrm>
          <a:prstGeom prst="rect">
            <a:avLst/>
          </a:prstGeom>
          <a:solidFill>
            <a:srgbClr val="000000">
              <a:alpha val="49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ctr" defTabSz="2286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sz="1600" dirty="0"/>
          </a:p>
        </p:txBody>
      </p:sp>
      <p:sp>
        <p:nvSpPr>
          <p:cNvPr id="173" name="Václav Kožený"/>
          <p:cNvSpPr txBox="1">
            <a:spLocks noGrp="1"/>
          </p:cNvSpPr>
          <p:nvPr>
            <p:ph type="body" sz="quarter" idx="22"/>
          </p:nvPr>
        </p:nvSpPr>
        <p:spPr>
          <a:xfrm>
            <a:off x="635000" y="5937250"/>
            <a:ext cx="10922000" cy="49307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dirty="0">
                <a:latin typeface="Aptos"/>
              </a:rPr>
              <a:t>Václav Kožený</a:t>
            </a:r>
            <a:endParaRPr lang="cs-CZ" dirty="0">
              <a:latin typeface="Aptos"/>
            </a:endParaRPr>
          </a:p>
        </p:txBody>
      </p:sp>
      <p:sp>
        <p:nvSpPr>
          <p:cNvPr id="174" name="Why are green cars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7200" dirty="0">
                <a:latin typeface="Aptos"/>
              </a:rPr>
              <a:t>Why are green cars bad</a:t>
            </a:r>
            <a:r>
              <a:rPr lang="cs-CZ" sz="7200" dirty="0">
                <a:latin typeface="Aptos"/>
              </a:rPr>
              <a:t>?</a:t>
            </a:r>
          </a:p>
        </p:txBody>
      </p:sp>
      <p:pic>
        <p:nvPicPr>
          <p:cNvPr id="2" name="Airplane-explode-in-the-Air-wi-unscreen-ezgif.com-cut.gif" descr="Airplane-explode-in-the-Air-wi-unscreen-ezgif.com-cut.gif">
            <a:extLst>
              <a:ext uri="{FF2B5EF4-FFF2-40B4-BE49-F238E27FC236}">
                <a16:creationId xmlns:a16="http://schemas.microsoft.com/office/drawing/2014/main" id="{E3AAACAD-B8B8-8BFF-E068-570171B864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5781154" y="-1486237"/>
            <a:ext cx="21853582" cy="12537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7189488"/>
      </p:ext>
    </p:extLst>
  </p:cSld>
  <p:clrMapOvr>
    <a:masterClrMapping/>
  </p:clrMapOvr>
  <p:transition spd="med" advClick="0" advTm="2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93E0DD-EBA6-C5C7-411B-D943E2B2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Making</a:t>
            </a:r>
            <a:r>
              <a:rPr lang="cs-CZ" dirty="0"/>
              <a:t> </a:t>
            </a:r>
            <a:r>
              <a:rPr lang="cs-CZ" dirty="0" err="1"/>
              <a:t>batteries</a:t>
            </a:r>
            <a:r>
              <a:rPr lang="cs-CZ" dirty="0"/>
              <a:t> 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AE9886C-1BA4-60C2-BAAE-8B9932BA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1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C23214-4F0B-FEA3-BB5A-6DF25777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Recycling batteries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24F2DC6-8543-B7B5-B99F-23AB3B88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Recycling is limited</a:t>
            </a:r>
          </a:p>
          <a:p>
            <a:pPr lvl="1"/>
            <a:r>
              <a:rPr lang="en-US" dirty="0"/>
              <a:t>Cobalt</a:t>
            </a:r>
          </a:p>
          <a:p>
            <a:pPr lvl="1"/>
            <a:r>
              <a:rPr lang="en-US" dirty="0"/>
              <a:t>Nickel</a:t>
            </a:r>
          </a:p>
          <a:p>
            <a:r>
              <a:rPr lang="en-US" dirty="0"/>
              <a:t>Pyrometallurgy – melt batteries -&gt; extract CO, NI</a:t>
            </a:r>
          </a:p>
          <a:p>
            <a:r>
              <a:rPr lang="en-US" dirty="0"/>
              <a:t>Hydrometallurgy – dissolve batteries in acid -&gt;</a:t>
            </a:r>
          </a:p>
          <a:p>
            <a:r>
              <a:rPr lang="en-US" dirty="0"/>
              <a:t>Mechanical recycling – magnetically </a:t>
            </a:r>
            <a:r>
              <a:rPr lang="cs-CZ" dirty="0" err="1"/>
              <a:t>separated</a:t>
            </a:r>
            <a:r>
              <a:rPr lang="en-US" dirty="0"/>
              <a:t>, sorting by density</a:t>
            </a:r>
          </a:p>
        </p:txBody>
      </p:sp>
    </p:spTree>
    <p:extLst>
      <p:ext uri="{BB962C8B-B14F-4D97-AF65-F5344CB8AC3E}">
        <p14:creationId xmlns:p14="http://schemas.microsoft.com/office/powerpoint/2010/main" val="149669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5BAD41-FF94-1E33-A34F-E5BC025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EVs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A9242A1-2CE0-117E-D4B8-FA4A4613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make</a:t>
            </a:r>
          </a:p>
          <a:p>
            <a:r>
              <a:rPr lang="en-US" dirty="0"/>
              <a:t>Less moving parts</a:t>
            </a:r>
          </a:p>
          <a:p>
            <a:r>
              <a:rPr lang="en-US" dirty="0"/>
              <a:t>Electric engines need REE</a:t>
            </a:r>
          </a:p>
          <a:p>
            <a:r>
              <a:rPr lang="en-US" dirty="0"/>
              <a:t>Longer and more complex supply chain</a:t>
            </a:r>
          </a:p>
        </p:txBody>
      </p:sp>
    </p:spTree>
    <p:extLst>
      <p:ext uri="{BB962C8B-B14F-4D97-AF65-F5344CB8AC3E}">
        <p14:creationId xmlns:p14="http://schemas.microsoft.com/office/powerpoint/2010/main" val="175621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A0067B-2BC7-34C8-38C9-80685C7B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EVs vs ICEVs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C23FA0B-46CC-EAF6-39F0-7CAEE623C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EVs are more efficient (~90% vs ~40%)</a:t>
            </a:r>
          </a:p>
          <a:p>
            <a:r>
              <a:rPr lang="en-US" dirty="0"/>
              <a:t>EVs range is lower</a:t>
            </a:r>
          </a:p>
          <a:p>
            <a:r>
              <a:rPr lang="en-US" dirty="0"/>
              <a:t>Charging take more time (significantly)</a:t>
            </a:r>
          </a:p>
          <a:p>
            <a:r>
              <a:rPr lang="en-US" dirty="0"/>
              <a:t>Generally more expensive</a:t>
            </a:r>
          </a:p>
          <a:p>
            <a:r>
              <a:rPr lang="en-US" dirty="0"/>
              <a:t>EVs are heavier</a:t>
            </a:r>
          </a:p>
        </p:txBody>
      </p:sp>
    </p:spTree>
    <p:extLst>
      <p:ext uri="{BB962C8B-B14F-4D97-AF65-F5344CB8AC3E}">
        <p14:creationId xmlns:p14="http://schemas.microsoft.com/office/powerpoint/2010/main" val="2777689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B4CAED68-DE6D-9E99-E0AB-BEEA48CF8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3" y="462725"/>
            <a:ext cx="6552566" cy="554311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AB2F3E-8CEF-A47F-9E33-BB030B5A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404" y="852158"/>
            <a:ext cx="5727596" cy="43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1B3B73-A278-05F4-EC01-CC64072E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Subsidies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0A1FF95-4623-1B76-C249-5F1E7D45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TODO: vypsat nějaké příspěvky a výhody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267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79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C23766F5-C3F5-B755-000A-E55C4727BC3B}"/>
              </a:ext>
            </a:extLst>
          </p:cNvPr>
          <p:cNvSpPr/>
          <p:nvPr/>
        </p:nvSpPr>
        <p:spPr>
          <a:xfrm>
            <a:off x="-9186781" y="-1771650"/>
            <a:ext cx="8924140" cy="11182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8FFC71-66E3-3DA0-7E42-AB52B603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Questions</a:t>
            </a:r>
            <a:endParaRPr lang="en-US" dirty="0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44E2CDE8-5A1E-D6B4-05C5-943FF97ECBC1}"/>
              </a:ext>
            </a:extLst>
          </p:cNvPr>
          <p:cNvSpPr txBox="1"/>
          <p:nvPr/>
        </p:nvSpPr>
        <p:spPr>
          <a:xfrm>
            <a:off x="-8472450" y="7735228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Should government support for electric vehicles be limited if they are not environmentally sustainable? Why yes/no?</a:t>
            </a:r>
          </a:p>
          <a:p>
            <a:pPr algn="ctr"/>
            <a:endParaRPr lang="en-US" sz="24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39C97E4D-9562-1FF3-6D2C-4DCB57D57776}"/>
              </a:ext>
            </a:extLst>
          </p:cNvPr>
          <p:cNvSpPr txBox="1"/>
          <p:nvPr/>
        </p:nvSpPr>
        <p:spPr>
          <a:xfrm>
            <a:off x="-8472450" y="6067313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you think the economic favoring of electric cars is fair to other modes of transport that can also be ecological?</a:t>
            </a:r>
          </a:p>
          <a:p>
            <a:pPr algn="ctr"/>
            <a:endParaRPr lang="en-US" sz="2400" dirty="0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E82A1C33-AF17-C695-FC2D-A9CF13741F9A}"/>
              </a:ext>
            </a:extLst>
          </p:cNvPr>
          <p:cNvSpPr txBox="1"/>
          <p:nvPr/>
        </p:nvSpPr>
        <p:spPr>
          <a:xfrm>
            <a:off x="-8644641" y="4214732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should the issue of battery recycling from electric cars be addressed to ensure their sustainability?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DD8BC853-6200-E237-590C-4D63539A2CB6}"/>
              </a:ext>
            </a:extLst>
          </p:cNvPr>
          <p:cNvSpPr txBox="1"/>
          <p:nvPr/>
        </p:nvSpPr>
        <p:spPr>
          <a:xfrm>
            <a:off x="-8684711" y="2700618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 you think are more environmentally friendly alternatives to electric cars?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A117C0C-8049-5F9D-8373-CE10F20E9AC0}"/>
              </a:ext>
            </a:extLst>
          </p:cNvPr>
          <p:cNvSpPr txBox="1"/>
          <p:nvPr/>
        </p:nvSpPr>
        <p:spPr>
          <a:xfrm>
            <a:off x="-8472450" y="1229023"/>
            <a:ext cx="79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you think there is enough discussion about the overall impact of electric cars on the environment, or is this debate rather one-sided?</a:t>
            </a:r>
          </a:p>
          <a:p>
            <a:pPr algn="ctr"/>
            <a:endParaRPr lang="en-US" sz="2400" dirty="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56E9C632-07FF-ACEA-1837-02E807F7A374}"/>
              </a:ext>
            </a:extLst>
          </p:cNvPr>
          <p:cNvSpPr txBox="1"/>
          <p:nvPr/>
        </p:nvSpPr>
        <p:spPr>
          <a:xfrm>
            <a:off x="-8684711" y="-20433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Would you like to own an electric car in the future</a:t>
            </a:r>
            <a:r>
              <a:rPr lang="cs-CZ" sz="2400" dirty="0"/>
              <a:t>? </a:t>
            </a:r>
            <a:r>
              <a:rPr lang="cs-CZ" sz="2400" dirty="0" err="1"/>
              <a:t>Why</a:t>
            </a:r>
            <a:r>
              <a:rPr lang="cs-CZ" sz="2400" dirty="0"/>
              <a:t>?/</a:t>
            </a:r>
            <a:r>
              <a:rPr lang="cs-CZ" sz="2400" dirty="0" err="1"/>
              <a:t>Why</a:t>
            </a:r>
            <a:r>
              <a:rPr lang="cs-CZ" sz="2400" dirty="0"/>
              <a:t> not?</a:t>
            </a:r>
            <a:endParaRPr lang="en-US" sz="2400" dirty="0"/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ADB0EA7D-5E50-82DF-C611-6564B90E961C}"/>
              </a:ext>
            </a:extLst>
          </p:cNvPr>
          <p:cNvSpPr/>
          <p:nvPr/>
        </p:nvSpPr>
        <p:spPr>
          <a:xfrm>
            <a:off x="12796919" y="-1872066"/>
            <a:ext cx="8924140" cy="11182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4422862B-7E6E-AD0E-7320-33D657493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-47816"/>
            <a:ext cx="5443619" cy="3071600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852D1ED7-F156-182B-831A-59AB3EE5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2" y="127847"/>
            <a:ext cx="2389426" cy="2367704"/>
          </a:xfrm>
          <a:prstGeom prst="rect">
            <a:avLst/>
          </a:prstGeom>
        </p:spPr>
      </p:pic>
      <p:pic>
        <p:nvPicPr>
          <p:cNvPr id="1028" name="Picture 4" descr="a close up of a peanut with a smiley face on it">
            <a:extLst>
              <a:ext uri="{FF2B5EF4-FFF2-40B4-BE49-F238E27FC236}">
                <a16:creationId xmlns:a16="http://schemas.microsoft.com/office/drawing/2014/main" id="{F75A3DB8-C360-707D-2AFC-77C03ECE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320" y="3161215"/>
            <a:ext cx="2938029" cy="29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2FA37663-6203-095A-A557-A830C9041F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75474">
            <a:off x="4715884" y="1309644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24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56 0.00625 L 0.12656 0.00649 C 0.22135 0.01505 0.26263 0.0132 0.36667 0.06135 C 0.4181 0.08519 0.46862 0.11783 0.51784 0.1551 C 0.60742 0.22338 0.6013 0.24862 0.67839 0.3294 C 0.70547 0.35764 0.73359 0.38311 0.76237 0.40625 C 0.90078 0.51875 0.79661 0.41505 0.87396 0.49514 C 0.87604 0.49977 0.87786 0.5044 0.88008 0.5088 C 0.88594 0.52014 0.89844 0.54213 0.89844 0.54237 C 0.90052 0.54028 0.90234 0.5375 0.90456 0.53658 C 0.90859 0.53473 0.91276 0.53473 0.9168 0.5338 C 0.92357 0.53172 0.92344 0.53149 0.92904 0.52825 C 0.93411 0.5301 0.94062 0.53241 0.94583 0.5338 C 0.94674 0.5338 0.94792 0.5338 0.94896 0.5338 L 0.97344 0.53102 " pathEditMode="relative" rAng="0" ptsTypes="AAAAAAAAAAAAAAA">
                                      <p:cBhvr>
                                        <p:cTn id="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44" y="2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344 0.53102 L 0.97344 0.53125 C 1.0832 0.51551 1.14076 0.5088 1.2625 0.48102 C 1.33607 0.46389 1.40951 0.44375 1.48281 0.42245 C 1.61029 0.38565 1.62747 0.38912 1.72813 0.31713 C 1.76654 0.28935 1.81068 0.27639 1.84219 0.22824 C 1.88047 0.16921 1.86432 0.19144 1.88906 0.1588 C 1.89674 0.13102 1.88594 0.1669 1.90625 0.11991 C 1.91029 0.11019 1.91393 0.1 1.91719 0.08935 C 1.91862 0.08403 1.92031 0.07269 1.92031 0.07292 " pathEditMode="relative" rAng="0" ptsTypes="AAAAAAAAAA"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344" y="-229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998 -0.04815 L -0.08998 -0.04792 C -0.09362 -0.10857 -0.10183 -0.18935 -0.0875 -0.24746 C -0.07643 -0.2919 -0.05651 -0.33333 -0.03503 -0.37292 C 0.00885 -0.45556 0.04245 -0.49259 0.10963 -0.54792 C 0.12656 -0.56204 0.14388 -0.57685 0.16419 -0.58565 C 0.17786 -0.59144 0.19388 -0.58912 0.20872 -0.59121 C 0.25091 -0.57107 0.27448 -0.56343 0.31107 -0.53449 C 0.33151 -0.51759 0.35013 -0.49815 0.37044 -0.48056 C 0.38828 -0.46505 0.40833 -0.45185 0.42513 -0.43472 C 0.46393 -0.39445 0.4888 -0.3713 0.52252 -0.33056 C 0.54596 -0.30139 0.57174 -0.27384 0.59232 -0.2419 C 0.70469 -0.0669 0.64245 -0.16505 0.71406 -0.0507 C 0.72513 -0.0338 0.73607 -0.0169 0.74674 0.00023 C 0.79401 0.07662 0.76094 0.02245 0.80898 0.13449 C 0.86745 0.27129 0.77851 0.06551 0.84127 0.2044 C 0.85156 0.22754 0.8612 0.25139 0.87148 0.27454 C 0.87435 0.28194 0.87565 0.29028 0.88112 0.29606 C 0.8845 0.29977 0.88828 0.30301 0.8914 0.30648 C 0.89401 0.31018 0.89544 0.31458 0.89883 0.31759 C 0.90221 0.32129 0.9069 0.32245 0.91107 0.32592 C 0.92982 0.33958 0.91601 0.33449 0.93372 0.33912 C 0.95377 0.33611 0.94765 0.34167 0.95599 0.32824 " pathEditMode="relative" rAng="0" ptsTypes="AAAAAAAAAAAAAAAAAA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18" y="-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786 0.3368 L 0.97786 0.33704 C 0.98151 0.3544 0.98437 0.37245 0.9888 0.38958 C 0.99219 0.40301 0.99609 0.41667 1.0013 0.42847 C 1.05156 0.54259 1.06601 0.5743 1.13411 0.65347 C 1.1862 0.71389 1.25377 0.78472 1.31536 0.82292 C 1.33515 0.83518 1.3556 0.84375 1.3763 0.85069 C 1.38698 0.85417 1.39818 0.85254 1.40911 0.85347 C 1.47851 0.83657 1.48164 0.84722 1.54505 0.78403 C 1.56224 0.76667 1.68776 0.61643 1.73099 0.5868 C 1.76484 0.56319 1.80091 0.55116 1.83568 0.53125 C 1.85573 0.51967 1.87526 0.50532 1.89505 0.49236 C 1.90456 0.4412 1.89466 0.48773 1.90443 0.45347 C 1.90612 0.44699 1.90677 0.43958 1.90911 0.43403 C 1.9151 0.41898 1.92383 0.40764 1.92943 0.39236 C 1.93307 0.38217 1.93776 0.37292 1.94036 0.3618 C 1.9414 0.35717 1.94206 0.35208 1.94349 0.34792 C 1.94778 0.33356 1.95065 0.3169 1.95755 0.30625 C 1.96224 0.29884 1.96719 0.2919 1.97161 0.28403 C 1.97864 0.2706 1.9845 0.25532 1.99193 0.24236 L 1.99349 0.23958 " pathEditMode="relative" rAng="0" ptsTypes="AAAAAAAAAAAAAAAAAAAAA">
                                      <p:cBhvr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1" y="20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94 0.01759 L -0.06094 0.01782 C -0.06198 0.06574 -0.06615 0.11389 -0.06406 0.16204 C -0.06146 0.22037 -0.06094 0.27893 -0.05625 0.33704 C -0.05299 0.37708 -0.03841 0.48264 -0.02813 0.53426 C -0.00091 0.67106 -0.01341 0.61134 0.00781 0.68981 C 0.02122 0.73935 0.01914 0.75069 0.05469 0.79815 C 0.09049 0.8456 0.0819 0.8368 0.13281 0.88704 C 0.15443 0.9081 0.17578 0.93102 0.19844 0.94815 C 0.21654 0.96157 0.23581 0.96967 0.25469 0.9787 C 0.31628 1.00787 0.30026 0.9956 0.36094 1.01481 C 0.3793 1.02037 0.39727 1.02708 0.41549 1.03426 C 0.43854 1.04282 0.4612 1.05509 0.48438 1.06204 C 0.50742 1.06898 0.53112 1.07176 0.55469 1.07592 C 0.56901 1.07824 0.58385 1.07893 0.59844 1.08148 C 0.61771 1.08449 0.63659 1.09004 0.65599 1.09259 C 0.68164 1.0956 0.73255 1.09815 0.73255 1.09838 C 0.77396 1.09375 0.80156 1.10694 0.83411 1.07315 C 0.84245 1.06435 0.84974 1.05278 0.85781 1.04259 C 0.86146 1.03241 0.86445 1.02176 0.86849 1.01204 C 0.875 0.99583 0.88294 0.98125 0.88893 0.96481 C 0.9 0.93472 0.93203 0.80648 0.93281 0.8037 L 0.96549 0.67037 C 0.96992 0.65162 0.97617 0.63426 0.97956 0.61481 C 0.99167 0.5419 0.98659 0.57801 0.99518 0.50648 C 0.99818 0.4037 1.00026 0.38842 0.99661 0.28426 C 0.99596 0.25787 0.99375 0.25787 0.99063 0.23704 C 0.98919 0.22963 0.98854 0.22222 0.98724 0.21481 L 0.98411 0.19259 C 0.98359 0.18889 0.98255 0.18518 0.98255 0.18148 L 0.98255 0.15926 " pathEditMode="relative" rAng="0" ptsTypes="AAAAAAAAAAAAAAAAAAAAAAAAAAAAAAA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6" y="5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281 0.14259 L 0.98281 0.14282 C 1.06445 0.10278 1.09609 0.08889 1.18906 0.03426 C 1.23932 0.0044 1.28932 -0.02732 1.33906 -0.06019 C 1.38724 -0.09213 1.43555 -0.12361 1.48281 -0.16042 C 1.54922 -0.21204 1.60508 -0.26875 1.66563 -0.33796 C 1.68633 -0.36181 1.70677 -0.38658 1.72656 -0.41296 C 1.75534 -0.45185 1.77643 -0.48496 1.80156 -0.52408 " pathEditMode="relative" rAng="0" ptsTypes="AAAAAAAA">
                                      <p:cBhvr>
                                        <p:cTn id="2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38" y="-333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36 -0.00324 L 0.06536 -0.00301 C 0.07421 -0.01157 0.0832 -0.01968 0.09192 -0.02824 C 0.11966 -0.05579 0.14557 -0.08981 0.17473 -0.11157 C 0.26796 -0.18102 0.30612 -0.21343 0.40911 -0.26991 C 0.47408 -0.30579 0.53789 -0.3588 0.60599 -0.36713 C 0.75273 -0.38565 0.67981 -0.37917 0.82474 -0.38657 C 0.83828 -0.3838 0.85221 -0.38495 0.86523 -0.37824 C 0.88229 -0.36991 0.8858 -0.34352 0.89036 -0.31713 C 0.89921 -0.26505 0.89414 -0.27824 0.89974 -0.2338 C 0.90026 -0.22824 0.90182 -0.22269 0.90286 -0.21713 C 0.90403 -0.19907 0.90416 -0.19051 0.90755 -0.17269 C 0.9082 -0.16898 0.90963 -0.16528 0.91067 -0.16157 C 0.91119 -0.15694 0.91119 -0.15208 0.91224 -0.14769 C 0.91549 -0.13241 0.92304 -0.12222 0.93099 -0.11435 C 0.93333 -0.11204 0.93606 -0.10995 0.9388 -0.1088 C 0.9427 -0.10718 0.947 -0.10694 0.9513 -0.10602 C 0.95768 -0.10231 0.95455 -0.10509 0.96067 -0.09769 " pathEditMode="relative" rAng="0" ptsTypes="AAAAAAAAAAAAAAAAAA">
                                      <p:cBhvr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3099 -0.09491 L 1.03099 -0.09468 C 1.14908 -0.07454 1.06015 -0.08704 1.24023 -0.07824 C 1.56393 -0.06273 1.31666 -0.06898 1.64179 -0.06435 C 1.68216 -0.06968 1.82955 -0.07431 1.89179 -0.11435 C 1.89908 -0.11921 1.90299 -0.1338 1.90742 -0.14491 C 1.94231 -0.2331 1.90377 -0.14792 1.93085 -0.22824 C 1.93476 -0.23958 1.93971 -0.24954 1.94492 -0.2588 C 2.05781 -0.45949 1.94713 -0.26389 1.99804 -0.33935 C 2.00325 -0.34699 2.00716 -0.35671 2.0121 -0.36435 C 2.02356 -0.38218 2.02304 -0.36991 2.02304 -0.38102 " pathEditMode="relative" rAng="0" ptsTypes="AAAAAAAAAAA">
                                      <p:cBhvr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-127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0.01435 L -0.00183 0.01459 C 0.0039 0.02824 0.00872 0.04375 0.01536 0.05602 C 0.03086 0.08449 0.06315 0.12292 0.08099 0.14213 C 0.09583 0.1581 0.11054 0.17477 0.1263 0.18658 C 0.1414 0.19792 0.15768 0.20301 0.17317 0.21158 C 0.18581 0.21875 0.19817 0.22778 0.21067 0.2338 C 0.22617 0.24121 0.29505 0.26968 0.31549 0.27547 C 0.3388 0.28218 0.36224 0.29051 0.38568 0.29213 L 0.42474 0.29491 C 0.44844 0.29213 0.47461 0.30741 0.48724 0.26158 C 0.49101 0.24722 0.49036 0.23009 0.49193 0.21435 C 0.49088 0.20324 0.49114 0.19144 0.4888 0.18102 C 0.48646 0.1713 0.4819 0.16366 0.47786 0.15602 C 0.472 0.14514 0.46575 0.13472 0.45911 0.12547 C 0.45429 0.11898 0.44844 0.11505 0.44349 0.1088 C 0.41875 0.07847 0.42409 0.08889 0.4138 0.06435 C 0.41276 0.05509 0.4095 0.04584 0.41068 0.03658 C 0.41419 0.00672 0.43047 0.00417 0.44349 -0.00509 L 0.51224 0.00047 C 0.52786 0.00209 0.54336 0.0044 0.55911 0.00602 C 0.56992 0.00718 0.58099 0.00787 0.59193 0.0088 C 0.64791 0.00047 0.66107 0.0125 0.70443 -0.03287 C 0.71263 -0.04143 0.71901 -0.05509 0.7263 -0.0662 C 0.72838 -0.07916 0.73411 -0.0919 0.73255 -0.10509 C 0.72552 -0.16065 0.70416 -0.18241 0.67943 -0.21065 C 0.67096 -0.22014 0.65286 -0.23565 0.65286 -0.23541 C 0.64948 -0.24444 0.64375 -0.25741 0.64661 -0.26898 C 0.65299 -0.29583 0.67812 -0.32037 0.69193 -0.32731 C 0.69935 -0.33078 0.77695 -0.34328 0.77943 -0.34398 C 0.79036 -0.34653 0.80117 -0.35208 0.81224 -0.35486 C 0.8513 -0.36551 0.86627 -0.36481 0.90911 -0.36875 C 0.9319 -0.38055 0.92331 -0.37986 0.93411 -0.37986 " pathEditMode="relative" rAng="0" ptsTypes="AAAAAAAAAAAAAAAAAAAAAAAAAAAAAAAAA">
                                      <p:cBhvr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97" y="-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568 -0.38541 L 0.98568 -0.38518 C 0.98932 -0.40578 0.99193 -0.42685 0.99661 -0.44653 C 1.01172 -0.51227 1.03346 -0.57315 1.04505 -0.64097 C 1.06172 -0.73912 1.0664 -0.77199 1.08568 -0.86597 C 1.09596 -0.9169 1.10117 -0.95208 1.12161 -0.99097 C 1.12786 -1.00301 1.13528 -1.01366 1.14349 -1.02153 C 1.18437 -1.06088 1.18229 -1.0581 1.21224 -1.06875 C 1.24388 -1.05532 1.25195 -1.05787 1.27943 -1.01875 C 1.28802 -1.00625 1.29414 -0.98935 1.3013 -0.9743 C 1.31575 -0.94328 1.32734 -0.91134 1.34349 -0.88264 C 1.34922 -0.87245 1.35521 -0.8625 1.36224 -0.85486 C 1.36588 -0.85116 1.37057 -0.85116 1.37474 -0.8493 C 1.38515 -0.85116 1.39557 -0.85231 1.40599 -0.85486 C 1.42057 -0.85879 1.43502 -0.86574 1.44974 -0.86875 C 1.47956 -0.87523 1.57448 -0.87893 1.5888 -0.87986 C 1.65755 -0.88495 1.65156 -0.88611 1.72786 -0.8993 C 1.74661 -0.90764 1.76523 -0.9169 1.78411 -0.9243 C 1.81419 -0.93634 1.84479 -0.94444 1.87474 -0.95764 C 1.8789 -0.95949 1.88307 -0.96041 1.88724 -0.96319 C 1.93073 -0.99097 1.89791 -0.97153 1.93099 -0.99861 C 1.94166 -1.0081 1.95351 -1.01319 1.9638 -1.0243 C 1.97331 -1.03449 1.96849 -1.03264 1.97786 -1.03264 " pathEditMode="relative" rAng="0" ptsTypes="AAAAAAAAAAAAAAAAAAAAAAA">
                                      <p:cBhvr>
                                        <p:cTn id="3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09" y="-341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01 0.01597 L -0.01901 0.0162 C 0.11927 -0.1787 -0.19297 0.27268 0.12474 -0.33681 C 0.15755 -0.39977 0.18698 -0.46921 0.22331 -0.5257 C 0.26771 -0.59537 0.38958 -0.73982 0.44948 -0.78681 C 0.47578 -0.80764 0.50469 -0.81458 0.53242 -0.82847 C 0.55534 -0.81829 0.57995 -0.8169 0.60117 -0.79792 C 0.61263 -0.78773 0.61732 -0.76227 0.62604 -0.74514 C 0.63515 -0.72801 0.64414 -0.71065 0.65429 -0.69514 C 0.67187 -0.66829 0.70508 -0.6331 0.72461 -0.61736 C 0.73672 -0.60787 0.74948 -0.60255 0.76198 -0.59514 C 0.77448 -0.59884 0.7875 -0.60023 0.79961 -0.60625 C 0.81146 -0.61227 0.82226 -0.62361 0.83398 -0.63125 C 0.86068 -0.64931 0.85456 -0.6463 0.87448 -0.6507 C 0.90729 -0.63634 0.86666 -0.65532 0.89961 -0.63681 C 0.90364 -0.63472 0.90794 -0.63287 0.91211 -0.63125 C 0.94127 -0.62153 0.91302 -0.6338 0.93086 -0.6257 C 0.93229 -0.62662 0.93398 -0.62847 0.93554 -0.62847 C 0.93932 -0.62847 0.94271 -0.62662 0.94635 -0.6257 C 0.94687 -0.6257 0.94739 -0.6257 0.94804 -0.6257 " pathEditMode="relative" rAng="0" ptsTypes="AAAAAAAAAAAAAAAAAAAA">
                                      <p:cBhvr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12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755 -0.61181 L 0.95755 -0.61157 C 0.99427 -0.66088 1.0026 -0.68056 1.0513 -0.70347 C 1.06536 -0.71019 1.08047 -0.70718 1.09505 -0.70903 C 1.11015 -0.69144 1.12747 -0.67894 1.14036 -0.65625 C 1.15859 -0.62454 1.17031 -0.58241 1.18724 -0.54792 C 1.23281 -0.45509 1.28099 -0.36088 1.34818 -0.31458 C 1.37461 -0.29653 1.40443 -0.30162 1.43255 -0.29514 C 1.46015 -0.31088 1.48893 -0.32083 1.51536 -0.34236 C 1.53216 -0.35648 1.54518 -0.38195 1.56068 -0.4007 C 1.56198 -0.40255 1.5638 -0.40255 1.56536 -0.40347 C 1.57213 -0.41458 1.57734 -0.42963 1.58568 -0.43681 C 1.60846 -0.45695 1.69062 -0.49792 1.7138 -0.51181 C 1.73008 -0.52199 1.74622 -0.53357 1.76224 -0.54514 C 1.79479 -0.56921 1.77435 -0.5625 1.79974 -0.56736 C 1.8013 -0.56644 1.80273 -0.56505 1.80443 -0.56458 C 1.84166 -0.55764 1.82903 -0.56435 1.87786 -0.5757 C 1.97344 -0.59838 1.91679 -0.57801 1.97474 -0.6007 " pathEditMode="relative" rAng="0" ptsTypes="AAAAAAAAAAAAAAAAAA">
                                      <p:cBhvr>
                                        <p:cTn id="4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59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69528690-A16B-EF6B-7F25-32F9A352D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17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420A70-01E1-A543-B892-64A1719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Source </a:t>
            </a:r>
            <a:r>
              <a:rPr lang="cs-CZ" dirty="0" err="1"/>
              <a:t>articles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8D2364-AE3C-345F-BC63-EBE1985E4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000" dirty="0"/>
              <a:t>[1] </a:t>
            </a:r>
            <a:r>
              <a:rPr lang="en-US" sz="2000" dirty="0"/>
              <a:t>Kish, R. (2023). Are electric vehicles really green? Economic Affairs, 43(2), 275–286. </a:t>
            </a:r>
            <a:r>
              <a:rPr lang="en-US" sz="2000" dirty="0">
                <a:hlinkClick r:id="rId2"/>
              </a:rPr>
              <a:t>https://doi.org/10.1111/ecaf.12582</a:t>
            </a:r>
            <a:endParaRPr lang="cs-CZ" sz="2000" dirty="0"/>
          </a:p>
          <a:p>
            <a:r>
              <a:rPr lang="cs-CZ" sz="2000" dirty="0"/>
              <a:t>[2] </a:t>
            </a:r>
            <a:r>
              <a:rPr lang="cs-CZ" sz="2000" dirty="0" err="1"/>
              <a:t>Nayar</a:t>
            </a:r>
            <a:r>
              <a:rPr lang="cs-CZ" sz="2000" dirty="0"/>
              <a:t>, J. (2021). </a:t>
            </a:r>
            <a:r>
              <a:rPr lang="en-US" sz="2000" dirty="0"/>
              <a:t>Not So “Green” Technology: The Complicated Legacy of Rare Earth Mining</a:t>
            </a:r>
            <a:r>
              <a:rPr lang="cs-CZ" sz="2000" dirty="0"/>
              <a:t>. Harvard International </a:t>
            </a:r>
            <a:r>
              <a:rPr lang="cs-CZ" sz="2000" dirty="0" err="1"/>
              <a:t>Review</a:t>
            </a:r>
            <a:r>
              <a:rPr lang="cs-CZ" sz="2000" dirty="0"/>
              <a:t>. </a:t>
            </a:r>
            <a:br>
              <a:rPr lang="cs-CZ" sz="2000" dirty="0"/>
            </a:br>
            <a:r>
              <a:rPr lang="cs-CZ" sz="2000" dirty="0">
                <a:hlinkClick r:id="rId3"/>
              </a:rPr>
              <a:t>https://hir.harvard.edu/not-so-green-technology-the-complicated-legacy-of-rare-earth-mining/</a:t>
            </a:r>
            <a:endParaRPr lang="cs-CZ" sz="2000" dirty="0"/>
          </a:p>
          <a:p>
            <a:r>
              <a:rPr lang="cs-CZ" sz="2000" dirty="0"/>
              <a:t>[3] Gross, T. (01.02.2023). </a:t>
            </a:r>
            <a:r>
              <a:rPr lang="en-US" sz="2000" dirty="0"/>
              <a:t>How 'modern-day slavery' in the Congo powers the rechargeable battery economy</a:t>
            </a:r>
            <a:r>
              <a:rPr lang="cs-CZ" sz="2000" dirty="0"/>
              <a:t>, </a:t>
            </a:r>
            <a:r>
              <a:rPr lang="cs-CZ" sz="2000" dirty="0" err="1"/>
              <a:t>National</a:t>
            </a:r>
            <a:r>
              <a:rPr lang="cs-CZ" sz="2000" dirty="0"/>
              <a:t> Public </a:t>
            </a:r>
            <a:r>
              <a:rPr lang="cs-CZ" sz="2000" dirty="0" err="1"/>
              <a:t>Radio</a:t>
            </a:r>
            <a:r>
              <a:rPr lang="cs-CZ" sz="2000" dirty="0"/>
              <a:t>. </a:t>
            </a:r>
            <a:r>
              <a:rPr lang="cs-CZ" sz="2000" dirty="0">
                <a:hlinkClick r:id="rId4"/>
              </a:rPr>
              <a:t>https://</a:t>
            </a:r>
            <a:r>
              <a:rPr lang="cs-CZ" sz="2000" dirty="0" err="1">
                <a:hlinkClick r:id="rId4"/>
              </a:rPr>
              <a:t>www.npr.org</a:t>
            </a:r>
            <a:r>
              <a:rPr lang="cs-CZ" sz="2000" dirty="0">
                <a:hlinkClick r:id="rId4"/>
              </a:rPr>
              <a:t>/</a:t>
            </a:r>
            <a:r>
              <a:rPr lang="cs-CZ" sz="2000" dirty="0" err="1">
                <a:hlinkClick r:id="rId4"/>
              </a:rPr>
              <a:t>sections</a:t>
            </a:r>
            <a:r>
              <a:rPr lang="cs-CZ" sz="2000" dirty="0">
                <a:hlinkClick r:id="rId4"/>
              </a:rPr>
              <a:t>/</a:t>
            </a:r>
            <a:r>
              <a:rPr lang="cs-CZ" sz="2000" dirty="0" err="1">
                <a:hlinkClick r:id="rId4"/>
              </a:rPr>
              <a:t>goatsandsoda</a:t>
            </a:r>
            <a:r>
              <a:rPr lang="cs-CZ" sz="2000" dirty="0">
                <a:hlinkClick r:id="rId4"/>
              </a:rPr>
              <a:t>/2023/02/01/1152893248/</a:t>
            </a:r>
            <a:r>
              <a:rPr lang="cs-CZ" sz="2000" dirty="0" err="1">
                <a:hlinkClick r:id="rId4"/>
              </a:rPr>
              <a:t>red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cobalt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congo</a:t>
            </a:r>
            <a:r>
              <a:rPr lang="cs-CZ" sz="2000" dirty="0">
                <a:hlinkClick r:id="rId4"/>
              </a:rPr>
              <a:t>-drc-</a:t>
            </a:r>
            <a:r>
              <a:rPr lang="cs-CZ" sz="2000" dirty="0" err="1">
                <a:hlinkClick r:id="rId4"/>
              </a:rPr>
              <a:t>mining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siddharth-kara</a:t>
            </a:r>
            <a:endParaRPr lang="cs-CZ" sz="2000" dirty="0"/>
          </a:p>
          <a:p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203661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27E036-48D0-DFC8-F533-85429A7B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6088E09-203C-E255-7EF6-015EFB77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48" y="2742314"/>
            <a:ext cx="1379429" cy="1370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DB01E1E-C4EC-C59B-1BC8-BE52AD76713E}"/>
              </a:ext>
            </a:extLst>
          </p:cNvPr>
          <p:cNvSpPr txBox="1"/>
          <p:nvPr/>
        </p:nvSpPr>
        <p:spPr>
          <a:xfrm>
            <a:off x="1108318" y="4275175"/>
            <a:ext cx="18313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Generation of electricity</a:t>
            </a: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3DF66774-ACA8-A86D-52CB-BC9F901D8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159" y="2737884"/>
            <a:ext cx="1374186" cy="1380071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26AC438-F45D-5A81-04F3-1E733902E801}"/>
              </a:ext>
            </a:extLst>
          </p:cNvPr>
          <p:cNvSpPr txBox="1"/>
          <p:nvPr/>
        </p:nvSpPr>
        <p:spPr>
          <a:xfrm>
            <a:off x="3152472" y="4286960"/>
            <a:ext cx="1831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Raw materials</a:t>
            </a:r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93AF4AC4-2BE8-5CB3-DF51-230D9128D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0727" y="2742314"/>
            <a:ext cx="1377677" cy="1375905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9A2A31BC-90D6-284B-9AB9-E76BD7A4BA66}"/>
              </a:ext>
            </a:extLst>
          </p:cNvPr>
          <p:cNvSpPr txBox="1"/>
          <p:nvPr/>
        </p:nvSpPr>
        <p:spPr>
          <a:xfrm>
            <a:off x="5177676" y="4261087"/>
            <a:ext cx="18300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Batteries</a:t>
            </a:r>
          </a:p>
        </p:txBody>
      </p:sp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17AC4C7-B73A-7103-5E2A-41EAD57D55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2368" y="2742314"/>
            <a:ext cx="1366790" cy="1375904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F67FB0A5-78C5-7E78-EC92-1BC8D716F0A9}"/>
              </a:ext>
            </a:extLst>
          </p:cNvPr>
          <p:cNvSpPr txBox="1"/>
          <p:nvPr/>
        </p:nvSpPr>
        <p:spPr>
          <a:xfrm>
            <a:off x="9245768" y="4226442"/>
            <a:ext cx="1828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 dirty="0"/>
              <a:t>Market</a:t>
            </a:r>
            <a:endParaRPr lang="en-US" dirty="0"/>
          </a:p>
        </p:txBody>
      </p:sp>
      <p:pic>
        <p:nvPicPr>
          <p:cNvPr id="12" name="Obrázek 11" descr="File:2019 Tesla Model 3 Performance AWD Front.jpg">
            <a:extLst>
              <a:ext uri="{FF2B5EF4-FFF2-40B4-BE49-F238E27FC236}">
                <a16:creationId xmlns:a16="http://schemas.microsoft.com/office/drawing/2014/main" id="{D327D217-5302-AF75-7F44-8ACFCFD849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24932" y="-3412964"/>
            <a:ext cx="6934200" cy="3168874"/>
          </a:xfrm>
          <a:prstGeom prst="rect">
            <a:avLst/>
          </a:prstGeom>
        </p:spPr>
      </p:pic>
      <p:pic>
        <p:nvPicPr>
          <p:cNvPr id="13" name="Obrázek 12" descr="Prst pro firmy na tvář">
            <a:extLst>
              <a:ext uri="{FF2B5EF4-FFF2-40B4-BE49-F238E27FC236}">
                <a16:creationId xmlns:a16="http://schemas.microsoft.com/office/drawing/2014/main" id="{13F64DCF-57F3-F4CD-F5C1-690F96714D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13629" y="529806"/>
            <a:ext cx="1562100" cy="61722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E3649C9E-F741-693F-B83E-F32D33D89C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7786" y="2634090"/>
            <a:ext cx="1375200" cy="1375200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D78F3CD8-F9D5-2766-5897-E2455F30C359}"/>
              </a:ext>
            </a:extLst>
          </p:cNvPr>
          <p:cNvSpPr txBox="1"/>
          <p:nvPr/>
        </p:nvSpPr>
        <p:spPr>
          <a:xfrm>
            <a:off x="7221831" y="4226442"/>
            <a:ext cx="1828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Manufacturing</a:t>
            </a:r>
          </a:p>
        </p:txBody>
      </p:sp>
    </p:spTree>
    <p:extLst>
      <p:ext uri="{BB962C8B-B14F-4D97-AF65-F5344CB8AC3E}">
        <p14:creationId xmlns:p14="http://schemas.microsoft.com/office/powerpoint/2010/main" val="58687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C1AE4B-C7C2-54C8-1C91-E42AD6A7C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Sources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CF743B-A234-4B13-7EFC-EC50CE9B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ea typeface="+mn-lt"/>
                <a:cs typeface="+mn-lt"/>
                <a:hlinkClick r:id="rId2"/>
              </a:rPr>
              <a:t>https://cs.wikipedia.org/wiki/Energetika_v_%C4%8Cesku</a:t>
            </a:r>
            <a:endParaRPr lang="cs-CZ">
              <a:ea typeface="+mn-lt"/>
              <a:cs typeface="+mn-lt"/>
            </a:endParaRPr>
          </a:p>
          <a:p>
            <a:r>
              <a:rPr lang="cs-CZ">
                <a:ea typeface="+mn-lt"/>
                <a:cs typeface="+mn-lt"/>
                <a:hlinkClick r:id="rId3"/>
              </a:rPr>
              <a:t>https://onlinelibrary.wiley.com/doi/full/10.1111/ecaf.12582</a:t>
            </a:r>
            <a:endParaRPr lang="cs-CZ"/>
          </a:p>
          <a:p>
            <a:r>
              <a:rPr lang="cs-CZ">
                <a:ea typeface="+mn-lt"/>
                <a:cs typeface="+mn-lt"/>
                <a:hlinkClick r:id="rId4"/>
              </a:rPr>
              <a:t>https://cs.wikipedia.org/wiki/Obnoviteln%C3%A1_energie</a:t>
            </a:r>
          </a:p>
          <a:p>
            <a:endParaRPr lang="cs-CZ">
              <a:ea typeface="+mn-lt"/>
              <a:cs typeface="+mn-lt"/>
            </a:endParaRPr>
          </a:p>
          <a:p>
            <a:endParaRPr lang="cs-CZ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4115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E692AE-3A1B-DCCC-F862-B11BE339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Image / </a:t>
            </a:r>
            <a:r>
              <a:rPr lang="cs-CZ" dirty="0" err="1"/>
              <a:t>videos</a:t>
            </a:r>
            <a:r>
              <a:rPr lang="cs-CZ" dirty="0"/>
              <a:t> </a:t>
            </a:r>
            <a:r>
              <a:rPr lang="cs-CZ" dirty="0" err="1"/>
              <a:t>sources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88C576-2D25-8B8F-767F-D0EEA3618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cs-CZ" sz="1400" dirty="0">
                <a:ea typeface="+mn-lt"/>
                <a:cs typeface="+mn-lt"/>
              </a:rPr>
              <a:t>Autor: Jan Polák – Vlastní dílo, CC BY-SA 3.0, </a:t>
            </a:r>
            <a:r>
              <a:rPr lang="cs-CZ" sz="1400" dirty="0">
                <a:ea typeface="+mn-lt"/>
                <a:cs typeface="+mn-lt"/>
                <a:hlinkClick r:id="rId2"/>
              </a:rPr>
              <a:t>https://commons.wikimedia.org/w/index.php?curid=89896908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>
                <a:ea typeface="+mn-lt"/>
                <a:cs typeface="+mn-lt"/>
                <a:hlinkClick r:id="rId3"/>
              </a:rPr>
              <a:t>https://www.youtube.com/watch?v=7iOOiYmSOt8</a:t>
            </a:r>
            <a:endParaRPr lang="cs-CZ" sz="1400" dirty="0"/>
          </a:p>
          <a:p>
            <a:r>
              <a:rPr lang="cs-CZ" sz="1400" dirty="0" err="1">
                <a:ea typeface="+mn-lt"/>
                <a:cs typeface="+mn-lt"/>
              </a:rPr>
              <a:t>Vauxford</a:t>
            </a:r>
            <a:r>
              <a:rPr lang="cs-CZ" sz="1400" dirty="0">
                <a:ea typeface="+mn-lt"/>
                <a:cs typeface="+mn-lt"/>
              </a:rPr>
              <a:t>, CC BY-SA 4.0, via </a:t>
            </a:r>
            <a:r>
              <a:rPr lang="cs-CZ" sz="1400" dirty="0" err="1">
                <a:ea typeface="+mn-lt"/>
                <a:cs typeface="+mn-lt"/>
              </a:rPr>
              <a:t>Wikimedia</a:t>
            </a:r>
            <a:r>
              <a:rPr lang="cs-CZ" sz="1400" dirty="0">
                <a:ea typeface="+mn-lt"/>
                <a:cs typeface="+mn-lt"/>
              </a:rPr>
              <a:t> </a:t>
            </a:r>
            <a:r>
              <a:rPr lang="cs-CZ" sz="1400" dirty="0" err="1">
                <a:ea typeface="+mn-lt"/>
                <a:cs typeface="+mn-lt"/>
              </a:rPr>
              <a:t>Commons</a:t>
            </a:r>
            <a:br>
              <a:rPr lang="cs-CZ" sz="1400" dirty="0">
                <a:ea typeface="+mn-lt"/>
                <a:cs typeface="+mn-lt"/>
              </a:rPr>
            </a:br>
            <a:r>
              <a:rPr lang="cs-CZ" sz="1400" dirty="0">
                <a:ea typeface="+mn-lt"/>
                <a:cs typeface="+mn-lt"/>
                <a:hlinkClick r:id="rId4"/>
              </a:rPr>
              <a:t>https://upload.wikimedia.org/wikipedia/commons/9/91/2019_Tesla_Model_3_Performance_AWD_Front.jpg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 err="1">
                <a:ea typeface="+mn-lt"/>
                <a:cs typeface="+mn-lt"/>
              </a:rPr>
              <a:t>MarkBuckawicki</a:t>
            </a:r>
            <a:r>
              <a:rPr lang="cs-CZ" sz="1400" dirty="0">
                <a:ea typeface="+mn-lt"/>
                <a:cs typeface="+mn-lt"/>
              </a:rPr>
              <a:t>, CC0, via </a:t>
            </a:r>
            <a:r>
              <a:rPr lang="cs-CZ" sz="1400" dirty="0" err="1">
                <a:ea typeface="+mn-lt"/>
                <a:cs typeface="+mn-lt"/>
              </a:rPr>
              <a:t>Wikimedia</a:t>
            </a:r>
            <a:r>
              <a:rPr lang="cs-CZ" sz="1400" dirty="0">
                <a:ea typeface="+mn-lt"/>
                <a:cs typeface="+mn-lt"/>
              </a:rPr>
              <a:t> </a:t>
            </a:r>
            <a:r>
              <a:rPr lang="cs-CZ" sz="1400" dirty="0" err="1">
                <a:ea typeface="+mn-lt"/>
                <a:cs typeface="+mn-lt"/>
              </a:rPr>
              <a:t>Commons</a:t>
            </a:r>
            <a:br>
              <a:rPr lang="en-US" sz="1400" dirty="0"/>
            </a:br>
            <a:r>
              <a:rPr lang="en-US" sz="1400" dirty="0">
                <a:ea typeface="+mn-lt"/>
                <a:cs typeface="+mn-lt"/>
                <a:hlinkClick r:id="rId5"/>
              </a:rPr>
              <a:t>https://upload.wikimedia.org/wikipedia/commons/7/7a/Solar_Panel_.jpg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>
                <a:ea typeface="+mn-lt"/>
                <a:cs typeface="+mn-lt"/>
              </a:rPr>
              <a:t>Hobart M. King, via geology.com </a:t>
            </a:r>
            <a:br>
              <a:rPr lang="cs-CZ" sz="1400" dirty="0">
                <a:ea typeface="+mn-lt"/>
                <a:cs typeface="+mn-lt"/>
              </a:rPr>
            </a:br>
            <a:r>
              <a:rPr lang="cs-CZ" sz="1400" dirty="0">
                <a:ea typeface="+mn-lt"/>
                <a:cs typeface="+mn-lt"/>
                <a:hlinkClick r:id="rId6"/>
              </a:rPr>
              <a:t>https://geology.com/articles/rare-earth-elements/</a:t>
            </a:r>
            <a:r>
              <a:rPr lang="cs-CZ" sz="1400" dirty="0" err="1">
                <a:ea typeface="+mn-lt"/>
                <a:cs typeface="+mn-lt"/>
                <a:hlinkClick r:id="rId6"/>
              </a:rPr>
              <a:t>rare-earth-elements-production-history.gif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 err="1"/>
              <a:t>European</a:t>
            </a:r>
            <a:r>
              <a:rPr lang="cs-CZ" sz="1400" dirty="0"/>
              <a:t> Environment </a:t>
            </a:r>
            <a:r>
              <a:rPr lang="cs-CZ" sz="1400" dirty="0" err="1"/>
              <a:t>Agency</a:t>
            </a:r>
            <a:r>
              <a:rPr lang="cs-CZ" sz="1400" dirty="0"/>
              <a:t>, via </a:t>
            </a:r>
            <a:r>
              <a:rPr lang="cs-CZ" sz="1400" dirty="0" err="1">
                <a:hlinkClick r:id="rId7"/>
              </a:rPr>
              <a:t>www.eea.europa.eu</a:t>
            </a:r>
            <a:br>
              <a:rPr lang="cs-CZ" sz="1400" dirty="0"/>
            </a:br>
            <a:r>
              <a:rPr lang="cs-CZ" sz="1400" dirty="0">
                <a:hlinkClick r:id="rId8"/>
              </a:rPr>
              <a:t>https://</a:t>
            </a:r>
            <a:r>
              <a:rPr lang="cs-CZ" sz="1400" dirty="0" err="1">
                <a:hlinkClick r:id="rId8"/>
              </a:rPr>
              <a:t>www.eea.europa.eu</a:t>
            </a:r>
            <a:r>
              <a:rPr lang="cs-CZ" sz="1400" dirty="0">
                <a:hlinkClick r:id="rId8"/>
              </a:rPr>
              <a:t>/data-and-</a:t>
            </a:r>
            <a:r>
              <a:rPr lang="cs-CZ" sz="1400" dirty="0" err="1">
                <a:hlinkClick r:id="rId8"/>
              </a:rPr>
              <a:t>maps</a:t>
            </a:r>
            <a:r>
              <a:rPr lang="cs-CZ" sz="1400" dirty="0">
                <a:hlinkClick r:id="rId8"/>
              </a:rPr>
              <a:t>/</a:t>
            </a:r>
            <a:r>
              <a:rPr lang="cs-CZ" sz="1400" dirty="0" err="1">
                <a:hlinkClick r:id="rId8"/>
              </a:rPr>
              <a:t>figures</a:t>
            </a:r>
            <a:r>
              <a:rPr lang="cs-CZ" sz="1400" dirty="0">
                <a:hlinkClick r:id="rId8"/>
              </a:rPr>
              <a:t>/</a:t>
            </a:r>
            <a:r>
              <a:rPr lang="cs-CZ" sz="1400" dirty="0" err="1">
                <a:hlinkClick r:id="rId8"/>
              </a:rPr>
              <a:t>new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electric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vehicles</a:t>
            </a:r>
            <a:r>
              <a:rPr lang="cs-CZ" sz="1400" dirty="0">
                <a:hlinkClick r:id="rId8"/>
              </a:rPr>
              <a:t>-by-country-2/</a:t>
            </a:r>
            <a:r>
              <a:rPr lang="cs-CZ" sz="1400" dirty="0" err="1">
                <a:hlinkClick r:id="rId8"/>
              </a:rPr>
              <a:t>fig2</a:t>
            </a:r>
            <a:r>
              <a:rPr lang="cs-CZ" sz="1400" dirty="0">
                <a:hlinkClick r:id="rId8"/>
              </a:rPr>
              <a:t>-257004-</a:t>
            </a:r>
            <a:r>
              <a:rPr lang="cs-CZ" sz="1400" dirty="0" err="1">
                <a:hlinkClick r:id="rId8"/>
              </a:rPr>
              <a:t>term034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v3.eps</a:t>
            </a:r>
            <a:r>
              <a:rPr lang="cs-CZ" sz="1400" dirty="0">
                <a:hlinkClick r:id="rId8"/>
              </a:rPr>
              <a:t>/FIG2-257004-TERM034-</a:t>
            </a:r>
            <a:r>
              <a:rPr lang="cs-CZ" sz="1400" dirty="0" err="1">
                <a:hlinkClick r:id="rId8"/>
              </a:rPr>
              <a:t>v3.eps.75dpi.png</a:t>
            </a:r>
            <a:endParaRPr lang="cs-CZ" sz="1400" dirty="0"/>
          </a:p>
          <a:p>
            <a:r>
              <a:rPr lang="cs-CZ" sz="1400" dirty="0" err="1"/>
              <a:t>Fandom</a:t>
            </a:r>
            <a:r>
              <a:rPr lang="cs-CZ" sz="1400" dirty="0"/>
              <a:t>, via </a:t>
            </a:r>
            <a:r>
              <a:rPr lang="cs-CZ" sz="1400" dirty="0" err="1"/>
              <a:t>minecraft.fandom.com</a:t>
            </a:r>
            <a:r>
              <a:rPr lang="cs-CZ" sz="1400" dirty="0"/>
              <a:t>,</a:t>
            </a:r>
          </a:p>
          <a:p>
            <a:pPr lvl="1"/>
            <a:r>
              <a:rPr lang="cs-CZ" sz="1400" dirty="0">
                <a:hlinkClick r:id="rId9"/>
              </a:rPr>
              <a:t>https://</a:t>
            </a:r>
            <a:r>
              <a:rPr lang="cs-CZ" sz="1400" dirty="0" err="1">
                <a:hlinkClick r:id="rId9"/>
              </a:rPr>
              <a:t>static.wikia.nocookie.net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minecraft_gamepedia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images</a:t>
            </a:r>
            <a:r>
              <a:rPr lang="cs-CZ" sz="1400" dirty="0">
                <a:hlinkClick r:id="rId9"/>
              </a:rPr>
              <a:t>/d/</a:t>
            </a:r>
            <a:r>
              <a:rPr lang="cs-CZ" sz="1400" dirty="0" err="1">
                <a:hlinkClick r:id="rId9"/>
              </a:rPr>
              <a:t>d8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Plains_Villager_Base.png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revision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latest?cb</a:t>
            </a:r>
            <a:r>
              <a:rPr lang="cs-CZ" sz="1400" dirty="0">
                <a:hlinkClick r:id="rId9"/>
              </a:rPr>
              <a:t>=20231225162655</a:t>
            </a:r>
            <a:endParaRPr lang="cs-CZ" sz="1400" dirty="0"/>
          </a:p>
          <a:p>
            <a:pPr lvl="1"/>
            <a:r>
              <a:rPr lang="cs-CZ" sz="1400" dirty="0">
                <a:hlinkClick r:id="rId10"/>
              </a:rPr>
              <a:t>https://</a:t>
            </a:r>
            <a:r>
              <a:rPr lang="cs-CZ" sz="1400" dirty="0" err="1">
                <a:hlinkClick r:id="rId10"/>
              </a:rPr>
              <a:t>static.wikia.nocookie.net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minecraft_gamepedia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images</a:t>
            </a:r>
            <a:r>
              <a:rPr lang="cs-CZ" sz="1400" dirty="0">
                <a:hlinkClick r:id="rId10"/>
              </a:rPr>
              <a:t>/e/</a:t>
            </a:r>
            <a:r>
              <a:rPr lang="cs-CZ" sz="1400" dirty="0" err="1">
                <a:hlinkClick r:id="rId10"/>
              </a:rPr>
              <a:t>e7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Diamond_Pickaxe_JE3_BE3.png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revision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latest?cb</a:t>
            </a:r>
            <a:r>
              <a:rPr lang="cs-CZ" sz="1400" dirty="0">
                <a:hlinkClick r:id="rId10"/>
              </a:rPr>
              <a:t>=20200226193952</a:t>
            </a:r>
            <a:endParaRPr lang="cs-CZ" sz="1400" dirty="0"/>
          </a:p>
          <a:p>
            <a:pPr lvl="1"/>
            <a:r>
              <a:rPr lang="cs-CZ" sz="1400" dirty="0">
                <a:hlinkClick r:id="rId11"/>
              </a:rPr>
              <a:t>https://</a:t>
            </a:r>
            <a:r>
              <a:rPr lang="cs-CZ" sz="1400" dirty="0" err="1">
                <a:hlinkClick r:id="rId11"/>
              </a:rPr>
              <a:t>static.wikia.nocookie.net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minecraft_gamepedia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images</a:t>
            </a:r>
            <a:r>
              <a:rPr lang="cs-CZ" sz="1400" dirty="0">
                <a:hlinkClick r:id="rId11"/>
              </a:rPr>
              <a:t>/e/</a:t>
            </a:r>
            <a:r>
              <a:rPr lang="cs-CZ" sz="1400" dirty="0" err="1">
                <a:hlinkClick r:id="rId11"/>
              </a:rPr>
              <a:t>ec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Diamond_Shovel_JE3_BE3.png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revision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latest?cb</a:t>
            </a:r>
            <a:r>
              <a:rPr lang="cs-CZ" sz="1400" dirty="0">
                <a:hlinkClick r:id="rId11"/>
              </a:rPr>
              <a:t>=20200226194003</a:t>
            </a:r>
            <a:endParaRPr lang="cs-CZ" sz="1400" dirty="0"/>
          </a:p>
          <a:p>
            <a:pPr marL="0" indent="0">
              <a:buNone/>
            </a:pP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42642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B92008B-BCCB-E148-4C44-71EB8E05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629"/>
            <a:ext cx="10515600" cy="5538334"/>
          </a:xfrm>
        </p:spPr>
        <p:txBody>
          <a:bodyPr>
            <a:normAutofit/>
          </a:bodyPr>
          <a:lstStyle/>
          <a:p>
            <a:r>
              <a:rPr lang="cs-CZ" sz="1600" dirty="0" err="1"/>
              <a:t>afingolingo</a:t>
            </a:r>
            <a:r>
              <a:rPr lang="cs-CZ" sz="1600" dirty="0"/>
              <a:t>, </a:t>
            </a:r>
            <a:r>
              <a:rPr lang="cs-CZ" sz="1600" dirty="0" err="1"/>
              <a:t>Nerd</a:t>
            </a:r>
            <a:r>
              <a:rPr lang="cs-CZ" sz="1600" dirty="0"/>
              <a:t> </a:t>
            </a:r>
            <a:r>
              <a:rPr lang="cs-CZ" sz="1600" dirty="0" err="1"/>
              <a:t>Nerd</a:t>
            </a:r>
            <a:r>
              <a:rPr lang="cs-CZ" sz="1600" dirty="0"/>
              <a:t> </a:t>
            </a:r>
            <a:r>
              <a:rPr lang="cs-CZ" sz="1600" dirty="0" err="1"/>
              <a:t>Emoji</a:t>
            </a:r>
            <a:r>
              <a:rPr lang="cs-CZ" sz="1600" dirty="0"/>
              <a:t> GIF, Tenor, 15.03.2024, </a:t>
            </a:r>
            <a:r>
              <a:rPr lang="cs-CZ" sz="1600" dirty="0">
                <a:hlinkClick r:id="rId2"/>
              </a:rPr>
              <a:t>https://</a:t>
            </a:r>
            <a:r>
              <a:rPr lang="cs-CZ" sz="1600" dirty="0" err="1">
                <a:hlinkClick r:id="rId2"/>
              </a:rPr>
              <a:t>tenor.com</a:t>
            </a:r>
            <a:r>
              <a:rPr lang="cs-CZ" sz="1600" dirty="0">
                <a:hlinkClick r:id="rId2"/>
              </a:rPr>
              <a:t>/cs/</a:t>
            </a:r>
            <a:r>
              <a:rPr lang="cs-CZ" sz="1600" dirty="0" err="1">
                <a:hlinkClick r:id="rId2"/>
              </a:rPr>
              <a:t>view</a:t>
            </a:r>
            <a:r>
              <a:rPr lang="cs-CZ" sz="1600" dirty="0">
                <a:hlinkClick r:id="rId2"/>
              </a:rPr>
              <a:t>/</a:t>
            </a:r>
            <a:r>
              <a:rPr lang="cs-CZ" sz="1600" dirty="0" err="1">
                <a:hlinkClick r:id="rId2"/>
              </a:rPr>
              <a:t>nerd</a:t>
            </a:r>
            <a:r>
              <a:rPr lang="cs-CZ" sz="1600" dirty="0">
                <a:hlinkClick r:id="rId2"/>
              </a:rPr>
              <a:t>-</a:t>
            </a:r>
            <a:r>
              <a:rPr lang="cs-CZ" sz="1600" dirty="0" err="1">
                <a:hlinkClick r:id="rId2"/>
              </a:rPr>
              <a:t>nerd</a:t>
            </a:r>
            <a:r>
              <a:rPr lang="cs-CZ" sz="1600" dirty="0">
                <a:hlinkClick r:id="rId2"/>
              </a:rPr>
              <a:t>-</a:t>
            </a:r>
            <a:r>
              <a:rPr lang="cs-CZ" sz="1600" dirty="0" err="1">
                <a:hlinkClick r:id="rId2"/>
              </a:rPr>
              <a:t>emoji</a:t>
            </a:r>
            <a:r>
              <a:rPr lang="cs-CZ" sz="1600" dirty="0">
                <a:hlinkClick r:id="rId2"/>
              </a:rPr>
              <a:t>-</a:t>
            </a:r>
            <a:r>
              <a:rPr lang="cs-CZ" sz="1600" dirty="0" err="1">
                <a:hlinkClick r:id="rId2"/>
              </a:rPr>
              <a:t>gif</a:t>
            </a:r>
            <a:r>
              <a:rPr lang="cs-CZ" sz="1600" dirty="0">
                <a:hlinkClick r:id="rId2"/>
              </a:rPr>
              <a:t>-1712163874519931175</a:t>
            </a:r>
            <a:endParaRPr lang="cs-CZ" sz="1600" dirty="0"/>
          </a:p>
          <a:p>
            <a:r>
              <a:rPr lang="cs-CZ" sz="1600" dirty="0" err="1"/>
              <a:t>realquandaledingle</a:t>
            </a:r>
            <a:r>
              <a:rPr lang="cs-CZ" sz="1600" dirty="0"/>
              <a:t>, </a:t>
            </a:r>
            <a:r>
              <a:rPr lang="cs-CZ" sz="1600" dirty="0" err="1"/>
              <a:t>Yapdollar</a:t>
            </a:r>
            <a:r>
              <a:rPr lang="cs-CZ" sz="1600" dirty="0"/>
              <a:t> </a:t>
            </a:r>
            <a:r>
              <a:rPr lang="cs-CZ" sz="1600" dirty="0" err="1"/>
              <a:t>Yap-dollar</a:t>
            </a:r>
            <a:r>
              <a:rPr lang="cs-CZ" sz="1600" dirty="0"/>
              <a:t> </a:t>
            </a:r>
            <a:r>
              <a:rPr lang="cs-CZ" sz="1600" dirty="0" err="1"/>
              <a:t>Sticker</a:t>
            </a:r>
            <a:r>
              <a:rPr lang="cs-CZ" sz="1600" dirty="0"/>
              <a:t>, Tenor, 07.10.2024, </a:t>
            </a:r>
            <a:r>
              <a:rPr lang="cs-CZ" sz="1600" dirty="0">
                <a:hlinkClick r:id="rId3"/>
              </a:rPr>
              <a:t>https://</a:t>
            </a:r>
            <a:r>
              <a:rPr lang="cs-CZ" sz="1600" dirty="0" err="1">
                <a:hlinkClick r:id="rId3"/>
              </a:rPr>
              <a:t>tenor.com</a:t>
            </a:r>
            <a:r>
              <a:rPr lang="cs-CZ" sz="1600" dirty="0">
                <a:hlinkClick r:id="rId3"/>
              </a:rPr>
              <a:t>/cs/</a:t>
            </a:r>
            <a:r>
              <a:rPr lang="cs-CZ" sz="1600" dirty="0" err="1">
                <a:hlinkClick r:id="rId3"/>
              </a:rPr>
              <a:t>view</a:t>
            </a:r>
            <a:r>
              <a:rPr lang="cs-CZ" sz="1600" dirty="0">
                <a:hlinkClick r:id="rId3"/>
              </a:rPr>
              <a:t>/yapdollar-yap-dollar-yapp-dollar-fiveish-memes-gif-11288090867046034060</a:t>
            </a:r>
            <a:endParaRPr lang="cs-CZ" sz="1600" dirty="0"/>
          </a:p>
          <a:p>
            <a:r>
              <a:rPr lang="cs-CZ" sz="1600" dirty="0" err="1"/>
              <a:t>impastau</a:t>
            </a:r>
            <a:r>
              <a:rPr lang="cs-CZ" sz="1600" dirty="0"/>
              <a:t>, </a:t>
            </a:r>
            <a:r>
              <a:rPr lang="cs-CZ" sz="1600" dirty="0" err="1"/>
              <a:t>Cotton</a:t>
            </a:r>
            <a:r>
              <a:rPr lang="cs-CZ" sz="1600" dirty="0"/>
              <a:t> </a:t>
            </a:r>
            <a:r>
              <a:rPr lang="cs-CZ" sz="1600" dirty="0" err="1"/>
              <a:t>Eye</a:t>
            </a:r>
            <a:r>
              <a:rPr lang="cs-CZ" sz="1600" dirty="0"/>
              <a:t> </a:t>
            </a:r>
            <a:r>
              <a:rPr lang="cs-CZ" sz="1600" dirty="0" err="1"/>
              <a:t>Joe</a:t>
            </a:r>
            <a:r>
              <a:rPr lang="cs-CZ" sz="1600" dirty="0"/>
              <a:t> </a:t>
            </a:r>
            <a:r>
              <a:rPr lang="cs-CZ" sz="1600" dirty="0" err="1"/>
              <a:t>Gegagedigedagedago</a:t>
            </a:r>
            <a:r>
              <a:rPr lang="cs-CZ" sz="1600" dirty="0"/>
              <a:t> </a:t>
            </a:r>
            <a:r>
              <a:rPr lang="cs-CZ" sz="1600" dirty="0" err="1"/>
              <a:t>Sticker</a:t>
            </a:r>
            <a:r>
              <a:rPr lang="cs-CZ" sz="1600" dirty="0"/>
              <a:t>, 03.05.2024, </a:t>
            </a:r>
            <a:r>
              <a:rPr lang="cs-CZ" sz="1600" dirty="0">
                <a:hlinkClick r:id="rId4"/>
              </a:rPr>
              <a:t>https://</a:t>
            </a:r>
            <a:r>
              <a:rPr lang="cs-CZ" sz="1600" dirty="0" err="1">
                <a:hlinkClick r:id="rId4"/>
              </a:rPr>
              <a:t>tenor.com</a:t>
            </a:r>
            <a:r>
              <a:rPr lang="cs-CZ" sz="1600" dirty="0">
                <a:hlinkClick r:id="rId4"/>
              </a:rPr>
              <a:t>/cs/</a:t>
            </a:r>
            <a:r>
              <a:rPr lang="cs-CZ" sz="1600" dirty="0" err="1">
                <a:hlinkClick r:id="rId4"/>
              </a:rPr>
              <a:t>view</a:t>
            </a:r>
            <a:r>
              <a:rPr lang="cs-CZ" sz="1600" dirty="0">
                <a:hlinkClick r:id="rId4"/>
              </a:rPr>
              <a:t>/cotton-eye-joe-gegagedigedagedago-gega-gedi-geda-gif-17492333705643709907</a:t>
            </a:r>
            <a:endParaRPr lang="cs-CZ" sz="1600" dirty="0"/>
          </a:p>
          <a:p>
            <a:r>
              <a:rPr lang="cs-CZ" sz="1600" dirty="0" err="1"/>
              <a:t>Ahtisham</a:t>
            </a:r>
            <a:r>
              <a:rPr lang="cs-CZ" sz="1600" dirty="0"/>
              <a:t> Ul </a:t>
            </a:r>
            <a:r>
              <a:rPr lang="cs-CZ" sz="1600" dirty="0" err="1"/>
              <a:t>Hayat</a:t>
            </a:r>
            <a:r>
              <a:rPr lang="cs-CZ" sz="1600" dirty="0"/>
              <a:t>, via </a:t>
            </a:r>
            <a:r>
              <a:rPr lang="cs-CZ" sz="1600" dirty="0" err="1">
                <a:hlinkClick r:id="rId5"/>
              </a:rPr>
              <a:t>www.vecteezy.com</a:t>
            </a:r>
            <a:r>
              <a:rPr lang="cs-CZ" sz="1600" dirty="0"/>
              <a:t>, </a:t>
            </a:r>
            <a:r>
              <a:rPr lang="cs-CZ" sz="1600" dirty="0">
                <a:hlinkClick r:id="rId6"/>
              </a:rPr>
              <a:t>https://</a:t>
            </a:r>
            <a:r>
              <a:rPr lang="cs-CZ" sz="1600" dirty="0" err="1">
                <a:hlinkClick r:id="rId6"/>
              </a:rPr>
              <a:t>www.vecteezy.com</a:t>
            </a:r>
            <a:r>
              <a:rPr lang="cs-CZ" sz="1600" dirty="0">
                <a:hlinkClick r:id="rId6"/>
              </a:rPr>
              <a:t>/video/27244189-</a:t>
            </a:r>
            <a:r>
              <a:rPr lang="cs-CZ" sz="1600" dirty="0" err="1">
                <a:hlinkClick r:id="rId6"/>
              </a:rPr>
              <a:t>eagle</a:t>
            </a:r>
            <a:r>
              <a:rPr lang="cs-CZ" sz="1600" dirty="0">
                <a:hlinkClick r:id="rId6"/>
              </a:rPr>
              <a:t>-</a:t>
            </a:r>
            <a:r>
              <a:rPr lang="cs-CZ" sz="1600" dirty="0" err="1">
                <a:hlinkClick r:id="rId6"/>
              </a:rPr>
              <a:t>flying</a:t>
            </a:r>
            <a:r>
              <a:rPr lang="cs-CZ" sz="1600" dirty="0">
                <a:hlinkClick r:id="rId6"/>
              </a:rPr>
              <a:t>-green-</a:t>
            </a:r>
            <a:r>
              <a:rPr lang="cs-CZ" sz="1600" dirty="0" err="1">
                <a:hlinkClick r:id="rId6"/>
              </a:rPr>
              <a:t>screen</a:t>
            </a:r>
            <a:r>
              <a:rPr lang="cs-CZ" sz="1600" dirty="0">
                <a:hlinkClick r:id="rId6"/>
              </a:rPr>
              <a:t>-video-5</a:t>
            </a:r>
            <a:endParaRPr lang="cs-CZ" sz="1600" dirty="0"/>
          </a:p>
          <a:p>
            <a:r>
              <a:rPr lang="cs-CZ" sz="1600" dirty="0" err="1"/>
              <a:t>Magnicello</a:t>
            </a:r>
            <a:r>
              <a:rPr lang="cs-CZ" sz="1600" dirty="0"/>
              <a:t>, via </a:t>
            </a:r>
            <a:r>
              <a:rPr lang="cs-CZ" sz="1600" dirty="0" err="1">
                <a:hlinkClick r:id="rId7"/>
              </a:rPr>
              <a:t>www.reddit.com</a:t>
            </a:r>
            <a:r>
              <a:rPr lang="cs-CZ" sz="1600" dirty="0">
                <a:hlinkClick r:id="rId7"/>
              </a:rPr>
              <a:t>/r/</a:t>
            </a:r>
            <a:r>
              <a:rPr lang="cs-CZ" sz="1600" dirty="0" err="1">
                <a:hlinkClick r:id="rId7"/>
              </a:rPr>
              <a:t>funny</a:t>
            </a:r>
            <a:r>
              <a:rPr lang="cs-CZ" sz="1600" dirty="0"/>
              <a:t>, </a:t>
            </a:r>
            <a:r>
              <a:rPr lang="cs-CZ" sz="1600" dirty="0">
                <a:hlinkClick r:id="rId8"/>
              </a:rPr>
              <a:t>https://</a:t>
            </a:r>
            <a:r>
              <a:rPr lang="cs-CZ" sz="1600" dirty="0" err="1">
                <a:hlinkClick r:id="rId8"/>
              </a:rPr>
              <a:t>www.reddit.com</a:t>
            </a:r>
            <a:r>
              <a:rPr lang="cs-CZ" sz="1600" dirty="0">
                <a:hlinkClick r:id="rId8"/>
              </a:rPr>
              <a:t>/</a:t>
            </a:r>
            <a:r>
              <a:rPr lang="cs-CZ" sz="1600" dirty="0" err="1">
                <a:hlinkClick r:id="rId8"/>
              </a:rPr>
              <a:t>media?url</a:t>
            </a:r>
            <a:r>
              <a:rPr lang="cs-CZ" sz="1600" dirty="0">
                <a:hlinkClick r:id="rId8"/>
              </a:rPr>
              <a:t>=https%3A%2F%2Fpreview.redd.it%2Fmh1lcndqce671.jpg%3Fwidth%3D640%26crop%3Dsmart%26auto%3Dwebp%26s%3Da2314c27671bb6f05d4f1cb3198f18930a0c002e</a:t>
            </a:r>
            <a:endParaRPr lang="cs-CZ" sz="1600" dirty="0"/>
          </a:p>
          <a:p>
            <a:r>
              <a:rPr lang="cs-CZ" sz="1600" dirty="0" err="1">
                <a:hlinkClick r:id="rId9"/>
              </a:rPr>
              <a:t>www.rawpixel.com</a:t>
            </a:r>
            <a:r>
              <a:rPr lang="cs-CZ" sz="1600" dirty="0"/>
              <a:t>, </a:t>
            </a:r>
            <a:r>
              <a:rPr lang="cs-CZ" sz="1600" dirty="0">
                <a:hlinkClick r:id="rId10"/>
              </a:rPr>
              <a:t>https://</a:t>
            </a:r>
            <a:r>
              <a:rPr lang="cs-CZ" sz="1600" dirty="0" err="1">
                <a:hlinkClick r:id="rId10"/>
              </a:rPr>
              <a:t>www.rawpixel.com</a:t>
            </a:r>
            <a:r>
              <a:rPr lang="cs-CZ" sz="1600" dirty="0">
                <a:hlinkClick r:id="rId10"/>
              </a:rPr>
              <a:t>/image/6815381/</a:t>
            </a:r>
            <a:r>
              <a:rPr lang="cs-CZ" sz="1600" dirty="0" err="1">
                <a:hlinkClick r:id="rId10"/>
              </a:rPr>
              <a:t>png</a:t>
            </a:r>
            <a:r>
              <a:rPr lang="cs-CZ" sz="1600" dirty="0">
                <a:hlinkClick r:id="rId10"/>
              </a:rPr>
              <a:t>-face-</a:t>
            </a:r>
            <a:r>
              <a:rPr lang="cs-CZ" sz="1600" dirty="0" err="1">
                <a:hlinkClick r:id="rId10"/>
              </a:rPr>
              <a:t>aesthetic</a:t>
            </a:r>
            <a:endParaRPr lang="cs-CZ" sz="1600" dirty="0"/>
          </a:p>
          <a:p>
            <a:r>
              <a:rPr lang="cs-CZ" sz="1600" dirty="0" err="1"/>
              <a:t>stealthev.com</a:t>
            </a:r>
            <a:r>
              <a:rPr lang="cs-CZ" sz="1600" dirty="0"/>
              <a:t>, Tesla 5.3 kWh </a:t>
            </a:r>
            <a:r>
              <a:rPr lang="cs-CZ" sz="1600" dirty="0" err="1"/>
              <a:t>Battery</a:t>
            </a:r>
            <a:r>
              <a:rPr lang="cs-CZ" sz="1600" dirty="0"/>
              <a:t> Module (85 kWh </a:t>
            </a:r>
            <a:r>
              <a:rPr lang="cs-CZ" sz="1600" dirty="0" err="1"/>
              <a:t>Pack</a:t>
            </a:r>
            <a:r>
              <a:rPr lang="cs-CZ" sz="1600" dirty="0"/>
              <a:t>), </a:t>
            </a:r>
            <a:r>
              <a:rPr lang="cs-CZ" sz="1600" dirty="0">
                <a:hlinkClick r:id="rId11"/>
              </a:rPr>
              <a:t>https://</a:t>
            </a:r>
            <a:r>
              <a:rPr lang="cs-CZ" sz="1600" dirty="0" err="1">
                <a:hlinkClick r:id="rId11"/>
              </a:rPr>
              <a:t>stealthev.com</a:t>
            </a:r>
            <a:r>
              <a:rPr lang="cs-CZ" sz="1600" dirty="0">
                <a:hlinkClick r:id="rId11"/>
              </a:rPr>
              <a:t>/</a:t>
            </a:r>
            <a:r>
              <a:rPr lang="cs-CZ" sz="1600" dirty="0" err="1">
                <a:hlinkClick r:id="rId11"/>
              </a:rPr>
              <a:t>wp-content</a:t>
            </a:r>
            <a:r>
              <a:rPr lang="cs-CZ" sz="1600" dirty="0">
                <a:hlinkClick r:id="rId11"/>
              </a:rPr>
              <a:t>/</a:t>
            </a:r>
            <a:r>
              <a:rPr lang="cs-CZ" sz="1600" dirty="0" err="1">
                <a:hlinkClick r:id="rId11"/>
              </a:rPr>
              <a:t>uploads</a:t>
            </a:r>
            <a:r>
              <a:rPr lang="cs-CZ" sz="1600" dirty="0">
                <a:hlinkClick r:id="rId11"/>
              </a:rPr>
              <a:t>/2019/03/Tesla-</a:t>
            </a:r>
            <a:r>
              <a:rPr lang="cs-CZ" sz="1600" dirty="0" err="1">
                <a:hlinkClick r:id="rId11"/>
              </a:rPr>
              <a:t>battery</a:t>
            </a:r>
            <a:r>
              <a:rPr lang="cs-CZ" sz="1600" dirty="0">
                <a:hlinkClick r:id="rId11"/>
              </a:rPr>
              <a:t>-module-front-</a:t>
            </a:r>
            <a:r>
              <a:rPr lang="cs-CZ" sz="1600" dirty="0" err="1">
                <a:hlinkClick r:id="rId11"/>
              </a:rPr>
              <a:t>angle</a:t>
            </a:r>
            <a:r>
              <a:rPr lang="cs-CZ" sz="1600" dirty="0">
                <a:hlinkClick r:id="rId11"/>
              </a:rPr>
              <a:t>-1-</a:t>
            </a:r>
            <a:r>
              <a:rPr lang="cs-CZ" sz="1600" dirty="0" err="1">
                <a:hlinkClick r:id="rId11"/>
              </a:rPr>
              <a:t>1000x1000.png</a:t>
            </a:r>
            <a:endParaRPr lang="cs-CZ" sz="1600" dirty="0"/>
          </a:p>
          <a:p>
            <a:r>
              <a:rPr lang="cs-CZ" sz="1600" dirty="0"/>
              <a:t>Jakub Coufal, via </a:t>
            </a:r>
            <a:r>
              <a:rPr lang="cs-CZ" sz="1600" dirty="0" err="1"/>
              <a:t>medium.seznam.cz</a:t>
            </a:r>
            <a:r>
              <a:rPr lang="cs-CZ" sz="1600" dirty="0"/>
              <a:t>, </a:t>
            </a:r>
            <a:r>
              <a:rPr lang="cs-CZ" sz="1600" dirty="0">
                <a:hlinkClick r:id="rId12"/>
              </a:rPr>
              <a:t>https://</a:t>
            </a:r>
            <a:r>
              <a:rPr lang="cs-CZ" sz="1600" dirty="0" err="1">
                <a:hlinkClick r:id="rId12"/>
              </a:rPr>
              <a:t>d8-a.sdn.cz</a:t>
            </a:r>
            <a:r>
              <a:rPr lang="cs-CZ" sz="1600" dirty="0">
                <a:hlinkClick r:id="rId12"/>
              </a:rPr>
              <a:t>/</a:t>
            </a:r>
            <a:r>
              <a:rPr lang="cs-CZ" sz="1600" dirty="0" err="1">
                <a:hlinkClick r:id="rId12"/>
              </a:rPr>
              <a:t>d_8</a:t>
            </a:r>
            <a:r>
              <a:rPr lang="cs-CZ" sz="1600" dirty="0">
                <a:hlinkClick r:id="rId12"/>
              </a:rPr>
              <a:t>/</a:t>
            </a:r>
            <a:r>
              <a:rPr lang="cs-CZ" sz="1600" dirty="0" err="1">
                <a:hlinkClick r:id="rId12"/>
              </a:rPr>
              <a:t>c_imgrestricted_QN_L</a:t>
            </a:r>
            <a:r>
              <a:rPr lang="cs-CZ" sz="1600" dirty="0">
                <a:hlinkClick r:id="rId12"/>
              </a:rPr>
              <a:t>/4XWNK/</a:t>
            </a:r>
            <a:r>
              <a:rPr lang="cs-CZ" sz="1600" dirty="0" err="1">
                <a:hlinkClick r:id="rId12"/>
              </a:rPr>
              <a:t>ekologie-spolecnost-eu-zdravi-recyklace.jpeg?fl</a:t>
            </a:r>
            <a:r>
              <a:rPr lang="cs-CZ" sz="1600" dirty="0">
                <a:hlinkClick r:id="rId12"/>
              </a:rPr>
              <a:t>=cro,0,0,4032,3024%7Cres,2560,,</a:t>
            </a:r>
            <a:r>
              <a:rPr lang="cs-CZ" sz="1600" dirty="0" err="1">
                <a:hlinkClick r:id="rId12"/>
              </a:rPr>
              <a:t>1%7Cwebp,75</a:t>
            </a:r>
            <a:endParaRPr lang="cs-CZ" sz="1600" dirty="0"/>
          </a:p>
          <a:p>
            <a:endParaRPr lang="cs-CZ" sz="1600" dirty="0"/>
          </a:p>
          <a:p>
            <a:endParaRPr lang="cs-CZ" sz="1600" dirty="0"/>
          </a:p>
          <a:p>
            <a:pPr marL="0" indent="0">
              <a:buNone/>
            </a:pPr>
            <a:endParaRPr lang="cs-CZ" sz="1600" dirty="0"/>
          </a:p>
          <a:p>
            <a:pPr marL="0" indent="0">
              <a:buNone/>
            </a:pPr>
            <a:endParaRPr lang="cs-CZ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AutoShape 2" descr="Pet lahev">
            <a:extLst>
              <a:ext uri="{FF2B5EF4-FFF2-40B4-BE49-F238E27FC236}">
                <a16:creationId xmlns:a16="http://schemas.microsoft.com/office/drawing/2014/main" id="{0B764E0F-C7E2-DCDE-1DB8-BCA0C5EAD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91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C70104-22F5-106D-374D-623A2E27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DDCA98-539E-2A86-E4E0-43676D906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0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 descr="Prst pro firmy na tvář">
            <a:extLst>
              <a:ext uri="{FF2B5EF4-FFF2-40B4-BE49-F238E27FC236}">
                <a16:creationId xmlns:a16="http://schemas.microsoft.com/office/drawing/2014/main" id="{4F06C3F6-7F71-07AC-C528-8C076326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23" y="342900"/>
            <a:ext cx="1557233" cy="6172200"/>
          </a:xfrm>
          <a:prstGeom prst="rect">
            <a:avLst/>
          </a:prstGeom>
        </p:spPr>
      </p:pic>
      <p:pic>
        <p:nvPicPr>
          <p:cNvPr id="3" name="Obrázek 2" descr="Další palec (Zama)">
            <a:extLst>
              <a:ext uri="{FF2B5EF4-FFF2-40B4-BE49-F238E27FC236}">
                <a16:creationId xmlns:a16="http://schemas.microsoft.com/office/drawing/2014/main" id="{62DC93BA-BBD8-7105-7C18-5A2F7108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689" y="342900"/>
            <a:ext cx="2660807" cy="6172200"/>
          </a:xfrm>
          <a:prstGeom prst="rect">
            <a:avLst/>
          </a:prstGeom>
        </p:spPr>
      </p:pic>
      <p:pic>
        <p:nvPicPr>
          <p:cNvPr id="4" name="Obrázek 3" descr="File:2019 Tesla Model 3 Performance AWD Front.jpg">
            <a:extLst>
              <a:ext uri="{FF2B5EF4-FFF2-40B4-BE49-F238E27FC236}">
                <a16:creationId xmlns:a16="http://schemas.microsoft.com/office/drawing/2014/main" id="{7C1D16FA-9384-E5C3-EC5C-DF6CB7F13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272" y="598319"/>
            <a:ext cx="6934200" cy="316887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012B6FF-C4A1-9798-5A5C-AAB04B255976}"/>
              </a:ext>
            </a:extLst>
          </p:cNvPr>
          <p:cNvSpPr txBox="1"/>
          <p:nvPr/>
        </p:nvSpPr>
        <p:spPr>
          <a:xfrm>
            <a:off x="522753" y="4266120"/>
            <a:ext cx="79642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How many percent of electricity is "clean"?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E1A7067-017D-7E51-395F-7448392033BD}"/>
              </a:ext>
            </a:extLst>
          </p:cNvPr>
          <p:cNvSpPr/>
          <p:nvPr/>
        </p:nvSpPr>
        <p:spPr>
          <a:xfrm>
            <a:off x="550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10 %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3291A93-B8EE-584B-936B-1B0622C4FDE9}"/>
              </a:ext>
            </a:extLst>
          </p:cNvPr>
          <p:cNvSpPr/>
          <p:nvPr/>
        </p:nvSpPr>
        <p:spPr>
          <a:xfrm>
            <a:off x="296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50 %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ED948657-BC7C-34FC-E1D6-84E4AE925F16}"/>
              </a:ext>
            </a:extLst>
          </p:cNvPr>
          <p:cNvSpPr/>
          <p:nvPr/>
        </p:nvSpPr>
        <p:spPr>
          <a:xfrm>
            <a:off x="520306" y="5129984"/>
            <a:ext cx="1799579" cy="616393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100 %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FF15B16-DA54-7F91-D986-C4AD429EAD9F}"/>
              </a:ext>
            </a:extLst>
          </p:cNvPr>
          <p:cNvSpPr txBox="1"/>
          <p:nvPr/>
        </p:nvSpPr>
        <p:spPr>
          <a:xfrm>
            <a:off x="518076" y="6335121"/>
            <a:ext cx="4397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 I am asking about Czech Republic</a:t>
            </a:r>
          </a:p>
        </p:txBody>
      </p:sp>
    </p:spTree>
    <p:extLst>
      <p:ext uri="{BB962C8B-B14F-4D97-AF65-F5344CB8AC3E}">
        <p14:creationId xmlns:p14="http://schemas.microsoft.com/office/powerpoint/2010/main" val="405725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Další palec (Zama)">
            <a:extLst>
              <a:ext uri="{FF2B5EF4-FFF2-40B4-BE49-F238E27FC236}">
                <a16:creationId xmlns:a16="http://schemas.microsoft.com/office/drawing/2014/main" id="{62DC93BA-BBD8-7105-7C18-5A2F7108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198" y="342900"/>
            <a:ext cx="2660807" cy="6172200"/>
          </a:xfrm>
          <a:prstGeom prst="rect">
            <a:avLst/>
          </a:prstGeom>
        </p:spPr>
      </p:pic>
      <p:pic>
        <p:nvPicPr>
          <p:cNvPr id="4" name="Obrázek 3" descr="File:2019 Tesla Model 3 Performance AWD Front.jpg">
            <a:extLst>
              <a:ext uri="{FF2B5EF4-FFF2-40B4-BE49-F238E27FC236}">
                <a16:creationId xmlns:a16="http://schemas.microsoft.com/office/drawing/2014/main" id="{7C1D16FA-9384-E5C3-EC5C-DF6CB7F13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272" y="598319"/>
            <a:ext cx="6934200" cy="316887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012B6FF-C4A1-9798-5A5C-AAB04B255976}"/>
              </a:ext>
            </a:extLst>
          </p:cNvPr>
          <p:cNvSpPr txBox="1"/>
          <p:nvPr/>
        </p:nvSpPr>
        <p:spPr>
          <a:xfrm>
            <a:off x="522753" y="4266120"/>
            <a:ext cx="79642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How many percent of electricity is "clean"?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E1A7067-017D-7E51-395F-7448392033BD}"/>
              </a:ext>
            </a:extLst>
          </p:cNvPr>
          <p:cNvSpPr/>
          <p:nvPr/>
        </p:nvSpPr>
        <p:spPr>
          <a:xfrm>
            <a:off x="550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10 %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3291A93-B8EE-584B-936B-1B0622C4FDE9}"/>
              </a:ext>
            </a:extLst>
          </p:cNvPr>
          <p:cNvSpPr/>
          <p:nvPr/>
        </p:nvSpPr>
        <p:spPr>
          <a:xfrm>
            <a:off x="2960915" y="5129984"/>
            <a:ext cx="1799579" cy="61639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50 %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ED948657-BC7C-34FC-E1D6-84E4AE925F16}"/>
              </a:ext>
            </a:extLst>
          </p:cNvPr>
          <p:cNvSpPr/>
          <p:nvPr/>
        </p:nvSpPr>
        <p:spPr>
          <a:xfrm>
            <a:off x="520306" y="5129984"/>
            <a:ext cx="1799579" cy="616393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100 %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FF15B16-DA54-7F91-D986-C4AD429EAD9F}"/>
              </a:ext>
            </a:extLst>
          </p:cNvPr>
          <p:cNvSpPr txBox="1"/>
          <p:nvPr/>
        </p:nvSpPr>
        <p:spPr>
          <a:xfrm>
            <a:off x="518076" y="6335121"/>
            <a:ext cx="4397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 I am asking about Czech Republic</a:t>
            </a:r>
          </a:p>
        </p:txBody>
      </p:sp>
    </p:spTree>
    <p:extLst>
      <p:ext uri="{BB962C8B-B14F-4D97-AF65-F5344CB8AC3E}">
        <p14:creationId xmlns:p14="http://schemas.microsoft.com/office/powerpoint/2010/main" val="1015064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94BCAE-8BF0-7DAF-BD02-576DC0FA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does electricity come from?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3DDD714-6EA0-BD43-DF2E-0A4C65089E7C}"/>
              </a:ext>
            </a:extLst>
          </p:cNvPr>
          <p:cNvSpPr txBox="1"/>
          <p:nvPr/>
        </p:nvSpPr>
        <p:spPr>
          <a:xfrm>
            <a:off x="8794034" y="6180510"/>
            <a:ext cx="31784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Czech Republic, 2021</a:t>
            </a:r>
          </a:p>
        </p:txBody>
      </p:sp>
      <p:pic>
        <p:nvPicPr>
          <p:cNvPr id="6" name="Grafický objekt 5" descr="Radioaktivní se souvislou výplní">
            <a:extLst>
              <a:ext uri="{FF2B5EF4-FFF2-40B4-BE49-F238E27FC236}">
                <a16:creationId xmlns:a16="http://schemas.microsoft.com/office/drawing/2014/main" id="{19ED7835-0BC0-0C28-5FF9-3A7AA93E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8060" y="2530422"/>
            <a:ext cx="1440000" cy="1440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BA5F27B2-5AD4-0DC7-01CB-81055C42244B}"/>
              </a:ext>
            </a:extLst>
          </p:cNvPr>
          <p:cNvSpPr txBox="1"/>
          <p:nvPr/>
        </p:nvSpPr>
        <p:spPr>
          <a:xfrm>
            <a:off x="3976248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 dirty="0">
                <a:latin typeface="Aptos"/>
              </a:rPr>
              <a:t>36.2 %</a:t>
            </a:r>
            <a:r>
              <a:rPr lang="en-US" sz="2400" dirty="0">
                <a:latin typeface="Aptos"/>
                <a:ea typeface="Aptos"/>
                <a:cs typeface="Aptos"/>
              </a:rPr>
              <a:t>​</a:t>
            </a:r>
            <a:endParaRPr lang="en-US" sz="2400" dirty="0"/>
          </a:p>
        </p:txBody>
      </p:sp>
      <p:pic>
        <p:nvPicPr>
          <p:cNvPr id="18" name="Grafický objekt 17" descr="Větrné turbíny se souvislou výplní">
            <a:extLst>
              <a:ext uri="{FF2B5EF4-FFF2-40B4-BE49-F238E27FC236}">
                <a16:creationId xmlns:a16="http://schemas.microsoft.com/office/drawing/2014/main" id="{320A35B1-A038-AE79-1415-CE522B987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2119" y="2530422"/>
            <a:ext cx="1440000" cy="1440000"/>
          </a:xfrm>
          <a:prstGeom prst="rect">
            <a:avLst/>
          </a:prstGeom>
        </p:spPr>
      </p:pic>
      <p:pic>
        <p:nvPicPr>
          <p:cNvPr id="19" name="Grafický objekt 18" descr="Práce se souvislou výplní">
            <a:extLst>
              <a:ext uri="{FF2B5EF4-FFF2-40B4-BE49-F238E27FC236}">
                <a16:creationId xmlns:a16="http://schemas.microsoft.com/office/drawing/2014/main" id="{C568D2AE-11C1-DCC5-870E-18B91BECA1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4001" y="2530422"/>
            <a:ext cx="1440000" cy="1440000"/>
          </a:xfrm>
          <a:prstGeom prst="rect">
            <a:avLst/>
          </a:prstGeom>
        </p:spPr>
      </p:pic>
      <p:pic>
        <p:nvPicPr>
          <p:cNvPr id="21" name="Obrázek 20" descr="Obsah obrázku černá, tma&#10;&#10;Popis se vygeneroval automaticky.">
            <a:extLst>
              <a:ext uri="{FF2B5EF4-FFF2-40B4-BE49-F238E27FC236}">
                <a16:creationId xmlns:a16="http://schemas.microsoft.com/office/drawing/2014/main" id="{87A9186E-582E-C460-4646-6FDCB6A4E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178" y="2530422"/>
            <a:ext cx="1428384" cy="1440000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B89BD077-15EF-98B9-3A5B-3B301F4DA822}"/>
              </a:ext>
            </a:extLst>
          </p:cNvPr>
          <p:cNvSpPr txBox="1"/>
          <p:nvPr/>
        </p:nvSpPr>
        <p:spPr>
          <a:xfrm>
            <a:off x="6325805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13.8 %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99C12291-B170-AC29-5312-3B2B0DB5DCB1}"/>
              </a:ext>
            </a:extLst>
          </p:cNvPr>
          <p:cNvSpPr txBox="1"/>
          <p:nvPr/>
        </p:nvSpPr>
        <p:spPr>
          <a:xfrm>
            <a:off x="8591676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9.5 %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6CC2D1E5-E0FE-1773-20D0-7F1FBFCE61F1}"/>
              </a:ext>
            </a:extLst>
          </p:cNvPr>
          <p:cNvSpPr txBox="1"/>
          <p:nvPr/>
        </p:nvSpPr>
        <p:spPr>
          <a:xfrm>
            <a:off x="1687850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40.3 %</a:t>
            </a:r>
          </a:p>
        </p:txBody>
      </p:sp>
    </p:spTree>
    <p:extLst>
      <p:ext uri="{BB962C8B-B14F-4D97-AF65-F5344CB8AC3E}">
        <p14:creationId xmlns:p14="http://schemas.microsoft.com/office/powerpoint/2010/main" val="3897918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D68BBE-67BB-9C72-900E-C7617793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renewable good?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6D2975-C406-BB3F-98DB-368C818D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Unstable</a:t>
            </a:r>
          </a:p>
          <a:p>
            <a:r>
              <a:rPr lang="en-US" dirty="0"/>
              <a:t>Not carbon neutral</a:t>
            </a:r>
          </a:p>
          <a:p>
            <a:r>
              <a:rPr lang="en-US" dirty="0"/>
              <a:t>Use much more raw materials</a:t>
            </a:r>
          </a:p>
          <a:p>
            <a:r>
              <a:rPr lang="en-US" dirty="0"/>
              <a:t>Source of social and environmental conflicts</a:t>
            </a:r>
          </a:p>
          <a:p>
            <a:endParaRPr lang="en-US" dirty="0"/>
          </a:p>
        </p:txBody>
      </p:sp>
      <p:pic>
        <p:nvPicPr>
          <p:cNvPr id="4" name="Obrázek 3" descr="File:Solar Panel .jpg">
            <a:extLst>
              <a:ext uri="{FF2B5EF4-FFF2-40B4-BE49-F238E27FC236}">
                <a16:creationId xmlns:a16="http://schemas.microsoft.com/office/drawing/2014/main" id="{8AFA7254-B2D9-200E-EAA8-C169F33FF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2633" y="4004044"/>
            <a:ext cx="3434316" cy="2589028"/>
          </a:xfrm>
          <a:prstGeom prst="rect">
            <a:avLst/>
          </a:prstGeom>
        </p:spPr>
      </p:pic>
      <p:pic>
        <p:nvPicPr>
          <p:cNvPr id="5" name="Obrázek 4" descr="Tmavě oranžové slunce s vlnitými paprsky">
            <a:extLst>
              <a:ext uri="{FF2B5EF4-FFF2-40B4-BE49-F238E27FC236}">
                <a16:creationId xmlns:a16="http://schemas.microsoft.com/office/drawing/2014/main" id="{DA08965D-E84C-F262-8C16-FA0455822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7032" y="1033013"/>
            <a:ext cx="2304691" cy="240533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9BD47D5-37D5-3308-A430-B2000ED5B8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55" y="-4366950"/>
            <a:ext cx="2550545" cy="24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9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E0978-2F1A-361D-716C-881E28F2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3789DC21-5879-1EC3-6BEE-D93F6D0B7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16" y="1024200"/>
            <a:ext cx="2550545" cy="24048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6027D6B-A8C8-45E1-69A1-EF8F053F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 renewable good?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523A923-87E0-F6AC-24DB-4804FB892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Unstable</a:t>
            </a:r>
          </a:p>
          <a:p>
            <a:r>
              <a:rPr lang="en-US" dirty="0">
                <a:solidFill>
                  <a:schemeClr val="bg1"/>
                </a:solidFill>
              </a:rPr>
              <a:t>Not carbon neutral</a:t>
            </a:r>
          </a:p>
          <a:p>
            <a:r>
              <a:rPr lang="en-US" dirty="0">
                <a:solidFill>
                  <a:schemeClr val="bg1"/>
                </a:solidFill>
              </a:rPr>
              <a:t>Use much more raw materials</a:t>
            </a:r>
          </a:p>
          <a:p>
            <a:r>
              <a:rPr lang="en-US" dirty="0">
                <a:solidFill>
                  <a:schemeClr val="bg1"/>
                </a:solidFill>
              </a:rPr>
              <a:t>Source of social and environmental conflicts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 descr="File:Solar Panel .jpg">
            <a:extLst>
              <a:ext uri="{FF2B5EF4-FFF2-40B4-BE49-F238E27FC236}">
                <a16:creationId xmlns:a16="http://schemas.microsoft.com/office/drawing/2014/main" id="{999ED684-AA6E-C132-3A2A-743932420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2633" y="4004044"/>
            <a:ext cx="3434316" cy="2589028"/>
          </a:xfrm>
          <a:prstGeom prst="rect">
            <a:avLst/>
          </a:prstGeom>
        </p:spPr>
      </p:pic>
      <p:pic>
        <p:nvPicPr>
          <p:cNvPr id="5" name="Obrázek 4" descr="Tmavě oranžové slunce s vlnitými paprsky">
            <a:extLst>
              <a:ext uri="{FF2B5EF4-FFF2-40B4-BE49-F238E27FC236}">
                <a16:creationId xmlns:a16="http://schemas.microsoft.com/office/drawing/2014/main" id="{CEDB2631-D4B5-776C-FDAF-B138E1E7E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83082" y="-1843537"/>
            <a:ext cx="2304691" cy="24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3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5DBE9215-E89E-6B8C-A188-054720914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381" y="0"/>
            <a:ext cx="14466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8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">
        <p14:flash/>
      </p:transition>
    </mc:Choice>
    <mc:Fallback>
      <p:transition spd="slow" advClick="0" advTm="100">
        <p:fade/>
      </p:transition>
    </mc:Fallback>
  </mc:AlternateContent>
</p:sld>
</file>

<file path=ppt/theme/theme1.xml><?xml version="1.0" encoding="utf-8"?>
<a:theme xmlns:a="http://schemas.openxmlformats.org/drawingml/2006/main" name="Motiv systém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celář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1483</Words>
  <Application>Microsoft Office PowerPoint</Application>
  <PresentationFormat>Širokoúhlá obrazovka</PresentationFormat>
  <Paragraphs>187</Paragraphs>
  <Slides>33</Slides>
  <Notes>13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Avenir Next Medium</vt:lpstr>
      <vt:lpstr>Calibri</vt:lpstr>
      <vt:lpstr>Courier New</vt:lpstr>
      <vt:lpstr>Motiv systému Office</vt:lpstr>
      <vt:lpstr>Why are green cars bad?</vt:lpstr>
      <vt:lpstr>Why are green cars bad?</vt:lpstr>
      <vt:lpstr>Content</vt:lpstr>
      <vt:lpstr>Prezentace aplikace PowerPoint</vt:lpstr>
      <vt:lpstr>Prezentace aplikace PowerPoint</vt:lpstr>
      <vt:lpstr>Where does electricity come from?</vt:lpstr>
      <vt:lpstr>Is renewable good?</vt:lpstr>
      <vt:lpstr>Is renewable good?</vt:lpstr>
      <vt:lpstr>Prezentace aplikace PowerPoint</vt:lpstr>
      <vt:lpstr>Mining for raw materials</vt:lpstr>
      <vt:lpstr>Prezentace aplikace PowerPoint</vt:lpstr>
      <vt:lpstr>Prezentace aplikace PowerPoint</vt:lpstr>
      <vt:lpstr>Modern day slavery [3]</vt:lpstr>
      <vt:lpstr>Environmental impact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Making batteries </vt:lpstr>
      <vt:lpstr>Recycling batteries</vt:lpstr>
      <vt:lpstr>Making EVs</vt:lpstr>
      <vt:lpstr>EVs vs ICEVs</vt:lpstr>
      <vt:lpstr>Prezentace aplikace PowerPoint</vt:lpstr>
      <vt:lpstr>Subsidies</vt:lpstr>
      <vt:lpstr>Prezentace aplikace PowerPoint</vt:lpstr>
      <vt:lpstr>Questions</vt:lpstr>
      <vt:lpstr>Prezentace aplikace PowerPoint</vt:lpstr>
      <vt:lpstr>Source articles</vt:lpstr>
      <vt:lpstr>Sources</vt:lpstr>
      <vt:lpstr>Image / videos sources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are green cars bad</dc:title>
  <dc:creator>Vaclav</dc:creator>
  <cp:lastModifiedBy>Václav Kožený</cp:lastModifiedBy>
  <cp:revision>170</cp:revision>
  <dcterms:created xsi:type="dcterms:W3CDTF">2024-09-30T07:10:49Z</dcterms:created>
  <dcterms:modified xsi:type="dcterms:W3CDTF">2024-10-14T16:21:24Z</dcterms:modified>
</cp:coreProperties>
</file>